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8" name="Picture 4" descr="http://gif-kartinki.ru/ramki/ramki-shkola_0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97" y="0"/>
            <a:ext cx="908081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www.magicwish.ru/_ph/8/2/421342576.jpg?1520792584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983433"/>
            <a:ext cx="1763688" cy="183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magicwish.ru/_ph/8/2/421342576.jpg?1520792584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9689" y="5020281"/>
            <a:ext cx="1684311" cy="183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0463" y="854710"/>
            <a:ext cx="460933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ЗВІТ</a:t>
            </a: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ДИРЕКТОРА  ХГ №172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Уткіної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О.А.</a:t>
            </a: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 роботу</a:t>
            </a: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у 2017/2018 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н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. р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543096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0658" y="-7516"/>
            <a:ext cx="6356227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Результати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участі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endParaRPr lang="ru-RU" sz="3200" b="1" dirty="0" smtClean="0">
              <a:solidFill>
                <a:srgbClr val="FF0000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учнів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гімназії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endParaRPr lang="ru-RU" sz="3200" b="1" dirty="0" smtClean="0">
              <a:solidFill>
                <a:srgbClr val="FF0000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 </a:t>
            </a:r>
            <a:r>
              <a:rPr lang="ru-RU" sz="32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Всеукраїнських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учнівських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олімпіадах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endParaRPr lang="ru-RU" sz="3200" b="1" dirty="0" smtClean="0">
              <a:solidFill>
                <a:srgbClr val="FF0000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 </a:t>
            </a:r>
            <a:r>
              <a:rPr lang="ru-RU" sz="32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базових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дисциплін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780927"/>
            <a:ext cx="9144001" cy="407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перфолента 5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633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Блок-схема: перфолента 2"/>
          <p:cNvSpPr/>
          <p:nvPr/>
        </p:nvSpPr>
        <p:spPr>
          <a:xfrm>
            <a:off x="6660232" y="6309320"/>
            <a:ext cx="720080" cy="36004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5626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38" y="0"/>
            <a:ext cx="9154521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Блок-схема: перфолента 2"/>
          <p:cNvSpPr/>
          <p:nvPr/>
        </p:nvSpPr>
        <p:spPr>
          <a:xfrm>
            <a:off x="5940152" y="6309320"/>
            <a:ext cx="720080" cy="36004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7640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7452320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13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188640"/>
            <a:ext cx="4507965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«Переможець-2018».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3024336" cy="208823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2996952"/>
            <a:ext cx="3024336" cy="208823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1018426"/>
            <a:ext cx="3024336" cy="208823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755" y="4585498"/>
            <a:ext cx="3024336" cy="2088232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4616447"/>
            <a:ext cx="3024336" cy="208823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/>
        </p:nvSpPr>
        <p:spPr>
          <a:xfrm>
            <a:off x="3077091" y="6421710"/>
            <a:ext cx="1093381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1841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60220"/>
            <a:ext cx="4857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Зміцнення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та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модернізація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endParaRPr lang="ru-RU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матеріально-технічної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бази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61069"/>
            <a:ext cx="9144000" cy="4524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Monotype Corsiva" panose="03010101010201010101" pitchFamily="66" charset="0"/>
              </a:rPr>
              <a:t>1.	</a:t>
            </a:r>
            <a:r>
              <a:rPr lang="ru-RU" sz="3200" dirty="0" err="1">
                <a:latin typeface="Monotype Corsiva" panose="03010101010201010101" pitchFamily="66" charset="0"/>
              </a:rPr>
              <a:t>Виконаний</a:t>
            </a:r>
            <a:r>
              <a:rPr lang="ru-RU" sz="3200" dirty="0">
                <a:latin typeface="Monotype Corsiva" panose="03010101010201010101" pitchFamily="66" charset="0"/>
              </a:rPr>
              <a:t> ремонт   </a:t>
            </a:r>
            <a:r>
              <a:rPr lang="ru-RU" sz="3200" dirty="0" err="1">
                <a:latin typeface="Monotype Corsiva" panose="03010101010201010101" pitchFamily="66" charset="0"/>
              </a:rPr>
              <a:t>кабінету</a:t>
            </a:r>
            <a:r>
              <a:rPr lang="ru-RU" sz="3200" dirty="0">
                <a:latin typeface="Monotype Corsiva" panose="03010101010201010101" pitchFamily="66" charset="0"/>
              </a:rPr>
              <a:t>  </a:t>
            </a:r>
            <a:r>
              <a:rPr lang="ru-RU" sz="3200" dirty="0" err="1">
                <a:latin typeface="Monotype Corsiva" panose="03010101010201010101" pitchFamily="66" charset="0"/>
              </a:rPr>
              <a:t>соціального</a:t>
            </a:r>
            <a:r>
              <a:rPr lang="ru-RU" sz="3200" dirty="0">
                <a:latin typeface="Monotype Corsiva" panose="03010101010201010101" pitchFamily="66" charset="0"/>
              </a:rPr>
              <a:t> педагога.</a:t>
            </a:r>
          </a:p>
          <a:p>
            <a:pPr algn="ctr"/>
            <a:r>
              <a:rPr lang="ru-RU" sz="3200" dirty="0">
                <a:latin typeface="Monotype Corsiva" panose="03010101010201010101" pitchFamily="66" charset="0"/>
              </a:rPr>
              <a:t>2.	</a:t>
            </a:r>
            <a:r>
              <a:rPr lang="ru-RU" sz="3200" dirty="0" err="1">
                <a:latin typeface="Monotype Corsiva" panose="03010101010201010101" pitchFamily="66" charset="0"/>
              </a:rPr>
              <a:t>Закриті</a:t>
            </a:r>
            <a:r>
              <a:rPr lang="ru-RU" sz="3200" dirty="0">
                <a:latin typeface="Monotype Corsiva" panose="03010101010201010101" pitchFamily="66" charset="0"/>
              </a:rPr>
              <a:t>  в </a:t>
            </a:r>
            <a:r>
              <a:rPr lang="ru-RU" sz="3200" dirty="0" err="1" smtClean="0">
                <a:latin typeface="Monotype Corsiva" panose="03010101010201010101" pitchFamily="66" charset="0"/>
              </a:rPr>
              <a:t>короби</a:t>
            </a:r>
            <a:r>
              <a:rPr lang="ru-RU" sz="3200" dirty="0" smtClean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дроти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Інтернету</a:t>
            </a:r>
            <a:r>
              <a:rPr lang="ru-RU" sz="3200" dirty="0">
                <a:latin typeface="Monotype Corsiva" panose="03010101010201010101" pitchFamily="66" charset="0"/>
              </a:rPr>
              <a:t> і </a:t>
            </a:r>
            <a:r>
              <a:rPr lang="ru-RU" sz="3200" dirty="0" err="1">
                <a:latin typeface="Monotype Corsiva" panose="03010101010201010101" pitchFamily="66" charset="0"/>
              </a:rPr>
              <a:t>теле-радіоапаратури</a:t>
            </a:r>
            <a:r>
              <a:rPr lang="ru-RU" sz="3200" dirty="0"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3200" dirty="0">
                <a:latin typeface="Monotype Corsiva" panose="03010101010201010101" pitchFamily="66" charset="0"/>
              </a:rPr>
              <a:t>3.	</a:t>
            </a:r>
            <a:r>
              <a:rPr lang="ru-RU" sz="3200" dirty="0" err="1">
                <a:latin typeface="Monotype Corsiva" panose="03010101010201010101" pitchFamily="66" charset="0"/>
              </a:rPr>
              <a:t>Замінено</a:t>
            </a:r>
            <a:r>
              <a:rPr lang="ru-RU" sz="3200" dirty="0">
                <a:latin typeface="Monotype Corsiva" panose="03010101010201010101" pitchFamily="66" charset="0"/>
              </a:rPr>
              <a:t>  </a:t>
            </a:r>
            <a:r>
              <a:rPr lang="ru-RU" sz="3200" dirty="0" err="1">
                <a:latin typeface="Monotype Corsiva" panose="03010101010201010101" pitchFamily="66" charset="0"/>
              </a:rPr>
              <a:t>освітлення</a:t>
            </a:r>
            <a:r>
              <a:rPr lang="ru-RU" sz="3200" dirty="0">
                <a:latin typeface="Monotype Corsiva" panose="03010101010201010101" pitchFamily="66" charset="0"/>
              </a:rPr>
              <a:t> цокольного поверху та в </a:t>
            </a:r>
            <a:r>
              <a:rPr lang="ru-RU" sz="3200" dirty="0" err="1">
                <a:latin typeface="Monotype Corsiva" panose="03010101010201010101" pitchFamily="66" charset="0"/>
              </a:rPr>
              <a:t>кабінетах</a:t>
            </a:r>
            <a:r>
              <a:rPr lang="ru-RU" sz="3200" dirty="0">
                <a:latin typeface="Monotype Corsiva" panose="03010101010201010101" pitchFamily="66" charset="0"/>
              </a:rPr>
              <a:t> трудового </a:t>
            </a:r>
            <a:r>
              <a:rPr lang="ru-RU" sz="3200" dirty="0" err="1">
                <a:latin typeface="Monotype Corsiva" panose="03010101010201010101" pitchFamily="66" charset="0"/>
              </a:rPr>
              <a:t>навчання</a:t>
            </a:r>
            <a:r>
              <a:rPr lang="ru-RU" sz="3200" dirty="0"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3200" dirty="0">
                <a:latin typeface="Monotype Corsiva" panose="03010101010201010101" pitchFamily="66" charset="0"/>
              </a:rPr>
              <a:t>4.	</a:t>
            </a:r>
            <a:r>
              <a:rPr lang="ru-RU" sz="3200" dirty="0" err="1">
                <a:latin typeface="Monotype Corsiva" panose="03010101010201010101" pitchFamily="66" charset="0"/>
              </a:rPr>
              <a:t>Частково</a:t>
            </a:r>
            <a:r>
              <a:rPr lang="ru-RU" sz="3200" dirty="0">
                <a:latin typeface="Monotype Corsiva" panose="03010101010201010101" pitchFamily="66" charset="0"/>
              </a:rPr>
              <a:t>  </a:t>
            </a:r>
            <a:r>
              <a:rPr lang="ru-RU" sz="3200" dirty="0" err="1">
                <a:latin typeface="Monotype Corsiva" panose="03010101010201010101" pitchFamily="66" charset="0"/>
              </a:rPr>
              <a:t>виконаний</a:t>
            </a:r>
            <a:r>
              <a:rPr lang="ru-RU" sz="3200" dirty="0">
                <a:latin typeface="Monotype Corsiva" panose="03010101010201010101" pitchFamily="66" charset="0"/>
              </a:rPr>
              <a:t> ремонт </a:t>
            </a:r>
            <a:r>
              <a:rPr lang="ru-RU" sz="3200" dirty="0" err="1" smtClean="0">
                <a:latin typeface="Monotype Corsiva" panose="03010101010201010101" pitchFamily="66" charset="0"/>
              </a:rPr>
              <a:t>вудзеркальній</a:t>
            </a:r>
            <a:r>
              <a:rPr lang="ru-RU" sz="3200" dirty="0" smtClean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залі</a:t>
            </a:r>
            <a:r>
              <a:rPr lang="ru-RU" sz="3200" dirty="0">
                <a:latin typeface="Monotype Corsiva" panose="03010101010201010101" pitchFamily="66" charset="0"/>
              </a:rPr>
              <a:t> (</a:t>
            </a:r>
            <a:r>
              <a:rPr lang="ru-RU" sz="3200" dirty="0" err="1">
                <a:latin typeface="Monotype Corsiva" panose="03010101010201010101" pitchFamily="66" charset="0"/>
              </a:rPr>
              <a:t>вікна</a:t>
            </a:r>
            <a:r>
              <a:rPr lang="ru-RU" sz="3200" dirty="0">
                <a:latin typeface="Monotype Corsiva" panose="03010101010201010101" pitchFamily="66" charset="0"/>
              </a:rPr>
              <a:t> не </a:t>
            </a:r>
            <a:r>
              <a:rPr lang="ru-RU" sz="3200" dirty="0" err="1">
                <a:latin typeface="Monotype Corsiva" panose="03010101010201010101" pitchFamily="66" charset="0"/>
              </a:rPr>
              <a:t>замінені</a:t>
            </a:r>
            <a:r>
              <a:rPr lang="ru-RU" sz="3200" dirty="0">
                <a:latin typeface="Monotype Corsiva" panose="03010101010201010101" pitchFamily="66" charset="0"/>
              </a:rPr>
              <a:t>).</a:t>
            </a:r>
          </a:p>
          <a:p>
            <a:pPr algn="ctr"/>
            <a:r>
              <a:rPr lang="ru-RU" sz="3200" dirty="0">
                <a:latin typeface="Monotype Corsiva" panose="03010101010201010101" pitchFamily="66" charset="0"/>
              </a:rPr>
              <a:t>5.	</a:t>
            </a:r>
            <a:r>
              <a:rPr lang="ru-RU" sz="3200" dirty="0" err="1">
                <a:latin typeface="Monotype Corsiva" panose="03010101010201010101" pitchFamily="66" charset="0"/>
              </a:rPr>
              <a:t>Виконаний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косметичний</a:t>
            </a:r>
            <a:r>
              <a:rPr lang="ru-RU" sz="3200" dirty="0">
                <a:latin typeface="Monotype Corsiva" panose="03010101010201010101" pitchFamily="66" charset="0"/>
              </a:rPr>
              <a:t> ремонт в </a:t>
            </a:r>
            <a:r>
              <a:rPr lang="ru-RU" sz="3200" dirty="0" err="1">
                <a:latin typeface="Monotype Corsiva" panose="03010101010201010101" pitchFamily="66" charset="0"/>
              </a:rPr>
              <a:t>біохімічній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лабораторії</a:t>
            </a:r>
            <a:r>
              <a:rPr lang="ru-RU" sz="3200" dirty="0"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7560697" y="6477006"/>
            <a:ext cx="584200" cy="38946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</a:t>
            </a:r>
            <a:r>
              <a:rPr lang="uk-UA" dirty="0" smtClean="0"/>
              <a:t>4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1268760"/>
            <a:ext cx="362836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З</a:t>
            </a:r>
            <a:r>
              <a:rPr lang="ru-RU" dirty="0" smtClean="0"/>
              <a:t>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благодійних</a:t>
            </a:r>
            <a:r>
              <a:rPr lang="ru-RU" dirty="0"/>
              <a:t> </a:t>
            </a:r>
            <a:r>
              <a:rPr lang="ru-RU" dirty="0" err="1" smtClean="0"/>
              <a:t>внесків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/>
              <a:t>матеріально-технічна</a:t>
            </a:r>
            <a:r>
              <a:rPr lang="ru-RU" dirty="0"/>
              <a:t> база </a:t>
            </a:r>
            <a:r>
              <a:rPr lang="ru-RU" dirty="0" err="1" smtClean="0"/>
              <a:t>гімназії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/>
              <a:t>поповнена</a:t>
            </a:r>
            <a:r>
              <a:rPr lang="ru-RU" dirty="0"/>
              <a:t> на суму 181213-00 </a:t>
            </a:r>
            <a:r>
              <a:rPr lang="ru-RU" dirty="0" err="1"/>
              <a:t>грн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2200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2073" y="60220"/>
            <a:ext cx="4857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Зміцнення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та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модернізація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endParaRPr lang="ru-RU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матеріально-технічної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бази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37" y="1340768"/>
            <a:ext cx="2805795" cy="210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24064"/>
            <a:ext cx="2425452" cy="32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57681"/>
            <a:ext cx="2567947" cy="19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4473" y="4566739"/>
            <a:ext cx="3089202" cy="231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ятиугольник 4"/>
          <p:cNvSpPr/>
          <p:nvPr/>
        </p:nvSpPr>
        <p:spPr>
          <a:xfrm>
            <a:off x="8229600" y="6282267"/>
            <a:ext cx="838200" cy="42333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</a:t>
            </a:r>
            <a:r>
              <a:rPr lang="uk-UA" dirty="0" smtClean="0"/>
              <a:t>5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6451" y="1333140"/>
            <a:ext cx="2533464" cy="337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2083" y="1196752"/>
            <a:ext cx="2317440" cy="308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469" b="99375" l="859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07140"/>
            <a:ext cx="2471936" cy="247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7451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0"/>
            <a:ext cx="531033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Заходи </a:t>
            </a:r>
            <a:r>
              <a:rPr 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щодо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забезпечення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навчального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закладу </a:t>
            </a:r>
            <a:r>
              <a:rPr 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кваліфікованими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педагогічними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кадрами та </a:t>
            </a:r>
            <a:r>
              <a:rPr 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доцільність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розстановки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9480658"/>
              </p:ext>
            </p:extLst>
          </p:nvPr>
        </p:nvGraphicFramePr>
        <p:xfrm>
          <a:off x="-36513" y="4045527"/>
          <a:ext cx="9180512" cy="28124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0594"/>
                <a:gridCol w="5560458"/>
                <a:gridCol w="1161188"/>
                <a:gridCol w="1878272"/>
              </a:tblGrid>
              <a:tr h="6103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Аналіз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роботи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гімназії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за 201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/201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навчальний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рік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та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завдання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новий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навчальний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рік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Серпень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Уткіна О.А.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9255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Розвиток інтелектуальних і творчих здібностей учнів, формування високої пізнавальної культури засобами </a:t>
                      </a:r>
                      <a:r>
                        <a:rPr lang="uk-UA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інноваційних 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технологій.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Листопад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Домокош О.А.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661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Особистісний розвиток учня на всіх сходинках навчання через взаємодію школи і сім’ї.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Січень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Бухман О.Р.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103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Творчість та майстерність вчителя </a:t>
                      </a:r>
                      <a:r>
                        <a:rPr lang="uk-UA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– запорука  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успіху учнів.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Березень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Мощенок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Н.Д.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36512" y="1280955"/>
            <a:ext cx="3168352" cy="707886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 smtClean="0">
                <a:solidFill>
                  <a:srgbClr val="002060"/>
                </a:solidFill>
                <a:latin typeface="Bickham Script Two" pitchFamily="66" charset="0"/>
              </a:rPr>
              <a:t>Педради</a:t>
            </a:r>
            <a:endParaRPr lang="ru-RU" altLang="ru-RU" sz="4000" b="1" dirty="0">
              <a:solidFill>
                <a:srgbClr val="002060"/>
              </a:solidFill>
              <a:latin typeface="Bickham Script Two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1484784"/>
            <a:ext cx="2971800" cy="2261543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8270304" y="197354"/>
            <a:ext cx="838200" cy="42333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789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467" y="60220"/>
            <a:ext cx="8458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Заходи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щодо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забезпечення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навчального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закладу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кваліфікованими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педагогічними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кадрами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0867" y="1445215"/>
            <a:ext cx="2810933" cy="200918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65739" y="2493268"/>
            <a:ext cx="3520811" cy="23549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104458" y="1625601"/>
            <a:ext cx="2997201" cy="10772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002060"/>
                </a:solidFill>
                <a:latin typeface="Bickham Script Two" pitchFamily="66" charset="0"/>
              </a:rPr>
              <a:t>Семінари-практикуми</a:t>
            </a:r>
            <a:endParaRPr lang="ru-RU" altLang="ru-RU" b="1" dirty="0">
              <a:solidFill>
                <a:srgbClr val="002060"/>
              </a:solidFill>
              <a:latin typeface="Bickham Script Two" pitchFamily="66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1983021"/>
              </p:ext>
            </p:extLst>
          </p:nvPr>
        </p:nvGraphicFramePr>
        <p:xfrm>
          <a:off x="0" y="4848225"/>
          <a:ext cx="9144001" cy="2028444"/>
        </p:xfrm>
        <a:graphic>
          <a:graphicData uri="http://schemas.openxmlformats.org/drawingml/2006/table">
            <a:tbl>
              <a:tblPr/>
              <a:tblGrid>
                <a:gridCol w="576512"/>
                <a:gridCol w="5539788"/>
                <a:gridCol w="1157083"/>
                <a:gridCol w="1870618"/>
              </a:tblGrid>
              <a:tr h="803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Формування </a:t>
                      </a: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компетентностей</a:t>
                      </a: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саморозвитку та самоосвіти учнів в умовах реалізації </a:t>
                      </a:r>
                      <a:r>
                        <a:rPr lang="uk-UA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навчально-виховного </a:t>
                      </a: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процесу гімназії.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Жовтень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Чамата</a:t>
                      </a: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Н.М.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019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Психолого</a:t>
                      </a: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uk-UA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педагогічна </a:t>
                      </a: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підтримка як механізм розвитку обдарованості у дітей.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Грудень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Белебеха</a:t>
                      </a: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І.С.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803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3.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Роль особистості вчителя в розвитку життєвої компетентності учнів як необхідної умови соціалізації особистості в громадянському суспільстві.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Лютий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Кондратова Л.О.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ятиугольник 5"/>
          <p:cNvSpPr/>
          <p:nvPr/>
        </p:nvSpPr>
        <p:spPr>
          <a:xfrm>
            <a:off x="8229600" y="6462050"/>
            <a:ext cx="838200" cy="42333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</a:t>
            </a:r>
            <a:r>
              <a:rPr lang="uk-UA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94301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103188" y="1066800"/>
            <a:ext cx="5715000" cy="5791200"/>
          </a:xfrm>
          <a:prstGeom prst="rightArrow">
            <a:avLst>
              <a:gd name="adj1" fmla="val 86065"/>
              <a:gd name="adj2" fmla="val 31778"/>
            </a:avLst>
          </a:prstGeom>
          <a:gradFill rotWithShape="1">
            <a:gsLst>
              <a:gs pos="0">
                <a:srgbClr val="FFFFFF">
                  <a:alpha val="51999"/>
                </a:srgbClr>
              </a:gs>
              <a:gs pos="100000">
                <a:srgbClr val="FFCC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>
            <a:off x="6804248" y="3962400"/>
            <a:ext cx="2160240" cy="277896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B84E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2060"/>
                </a:solidFill>
                <a:latin typeface="Arial" pitchFamily="34" charset="0"/>
              </a:rPr>
              <a:t>Гімназія є осередком </a:t>
            </a:r>
            <a:r>
              <a:rPr lang="uk-UA" altLang="ru-RU" sz="2400" b="1" dirty="0" smtClean="0">
                <a:solidFill>
                  <a:srgbClr val="002060"/>
                </a:solidFill>
                <a:latin typeface="Arial" pitchFamily="34" charset="0"/>
              </a:rPr>
              <a:t>науково-методичної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rgbClr val="002060"/>
                </a:solidFill>
                <a:latin typeface="Arial" pitchFamily="34" charset="0"/>
              </a:rPr>
              <a:t>роботи </a:t>
            </a:r>
            <a:r>
              <a:rPr lang="uk-UA" altLang="ru-RU" sz="2400" b="1" dirty="0">
                <a:solidFill>
                  <a:srgbClr val="002060"/>
                </a:solidFill>
                <a:latin typeface="Arial" pitchFamily="34" charset="0"/>
              </a:rPr>
              <a:t>в </a:t>
            </a:r>
            <a:r>
              <a:rPr lang="uk-UA" altLang="ru-RU" sz="2400" b="1" dirty="0" smtClean="0">
                <a:solidFill>
                  <a:srgbClr val="002060"/>
                </a:solidFill>
                <a:latin typeface="Arial" pitchFamily="34" charset="0"/>
              </a:rPr>
              <a:t>районі</a:t>
            </a:r>
            <a:endParaRPr lang="en-US" altLang="ru-RU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6467" y="60220"/>
            <a:ext cx="5723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Заходи </a:t>
            </a: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щодо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забезпечення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навчального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закладу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кваліфікованими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педагогічними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кадрами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414517"/>
            <a:ext cx="4572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14 </a:t>
            </a:r>
            <a:r>
              <a:rPr lang="ru-RU" dirty="0" err="1" smtClean="0"/>
              <a:t>майстер-класів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ru-RU" dirty="0" err="1"/>
              <a:t>Київського</a:t>
            </a:r>
            <a:r>
              <a:rPr lang="ru-RU" dirty="0"/>
              <a:t> району.</a:t>
            </a:r>
          </a:p>
        </p:txBody>
      </p:sp>
      <p:sp>
        <p:nvSpPr>
          <p:cNvPr id="2" name="Пятиугольник 1"/>
          <p:cNvSpPr/>
          <p:nvPr/>
        </p:nvSpPr>
        <p:spPr>
          <a:xfrm>
            <a:off x="6012160" y="6318076"/>
            <a:ext cx="1134533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</a:t>
            </a:r>
            <a:r>
              <a:rPr lang="uk-UA" dirty="0" smtClean="0"/>
              <a:t>8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31912" y="2206764"/>
            <a:ext cx="1008112" cy="1296144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65422" y="3284984"/>
            <a:ext cx="1008112" cy="129614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298042" y="4765092"/>
            <a:ext cx="1008112" cy="1296144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464073" y="2348880"/>
            <a:ext cx="1008112" cy="129614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13287" y="5590427"/>
            <a:ext cx="1008112" cy="129614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4698" y="4481123"/>
            <a:ext cx="1008112" cy="1296144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21399" y="2077481"/>
            <a:ext cx="1008112" cy="1296144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173534" y="3373625"/>
            <a:ext cx="1008112" cy="1296144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306154" y="3833051"/>
            <a:ext cx="1008112" cy="1296144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345007" y="5072794"/>
            <a:ext cx="1008112" cy="1296144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71251" y="882691"/>
            <a:ext cx="3186073" cy="2233468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472185" y="3373625"/>
            <a:ext cx="3186073" cy="2233468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2615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99392"/>
            <a:ext cx="20796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2631" y="188640"/>
            <a:ext cx="8267841" cy="523220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dirty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Учителі гімназії займаються видавничою діяльністю</a:t>
            </a:r>
            <a:endParaRPr lang="ru-RU" sz="2800" dirty="0">
              <a:ln>
                <a:solidFill>
                  <a:srgbClr val="CC0000"/>
                </a:solidFill>
              </a:ln>
              <a:solidFill>
                <a:srgbClr val="CC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052513"/>
            <a:ext cx="6483350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21430217">
            <a:off x="2916994" y="2881693"/>
            <a:ext cx="1657425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996633"/>
                </a:solidFill>
                <a:latin typeface="Monotype Corsiva" pitchFamily="66" charset="0"/>
              </a:rPr>
              <a:t>Крамаровська</a:t>
            </a:r>
            <a:r>
              <a:rPr lang="ru-RU" b="1" dirty="0">
                <a:solidFill>
                  <a:srgbClr val="996633"/>
                </a:solidFill>
                <a:latin typeface="Monotype Corsiva" pitchFamily="66" charset="0"/>
              </a:rPr>
              <a:t> С.М</a:t>
            </a:r>
            <a:r>
              <a:rPr lang="ru-RU" dirty="0"/>
              <a:t>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430217">
            <a:off x="2913568" y="3246196"/>
            <a:ext cx="1657316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ru-RU" b="1" dirty="0" err="1" smtClean="0">
                <a:solidFill>
                  <a:srgbClr val="996633"/>
                </a:solidFill>
                <a:latin typeface="Monotype Corsiva" pitchFamily="66" charset="0"/>
              </a:rPr>
              <a:t>СтадникО.М</a:t>
            </a:r>
            <a:r>
              <a:rPr lang="ru-RU" b="1" dirty="0" smtClean="0">
                <a:solidFill>
                  <a:srgbClr val="996633"/>
                </a:solidFill>
                <a:latin typeface="Monotype Corsiva" pitchFamily="66" charset="0"/>
              </a:rPr>
              <a:t>.</a:t>
            </a:r>
            <a:r>
              <a:rPr lang="ru-RU" dirty="0" smtClean="0"/>
              <a:t>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430217">
            <a:off x="3276583" y="3608119"/>
            <a:ext cx="1431189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996633"/>
                </a:solidFill>
                <a:latin typeface="Monotype Corsiva" pitchFamily="66" charset="0"/>
              </a:rPr>
              <a:t>Белебеха</a:t>
            </a:r>
            <a:r>
              <a:rPr lang="ru-RU" b="1" dirty="0">
                <a:solidFill>
                  <a:srgbClr val="996633"/>
                </a:solidFill>
                <a:latin typeface="Monotype Corsiva" pitchFamily="66" charset="0"/>
              </a:rPr>
              <a:t>  І.С</a:t>
            </a:r>
            <a:r>
              <a:rPr lang="ru-RU" dirty="0"/>
              <a:t>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430217">
            <a:off x="3053345" y="2451880"/>
            <a:ext cx="1294303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ru-RU" b="1" dirty="0" err="1" smtClean="0">
                <a:solidFill>
                  <a:srgbClr val="996633"/>
                </a:solidFill>
                <a:latin typeface="Monotype Corsiva" pitchFamily="66" charset="0"/>
              </a:rPr>
              <a:t>Чекалова</a:t>
            </a:r>
            <a:r>
              <a:rPr lang="ru-RU" b="1" dirty="0" smtClean="0">
                <a:solidFill>
                  <a:srgbClr val="996633"/>
                </a:solidFill>
                <a:latin typeface="Monotype Corsiva" pitchFamily="66" charset="0"/>
              </a:rPr>
              <a:t> С.В.</a:t>
            </a:r>
            <a:r>
              <a:rPr lang="ru-RU" dirty="0" smtClean="0"/>
              <a:t>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430217">
            <a:off x="5191426" y="4183150"/>
            <a:ext cx="1453985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uk-UA" b="1" dirty="0" smtClean="0">
                <a:solidFill>
                  <a:srgbClr val="996633"/>
                </a:solidFill>
                <a:latin typeface="Monotype Corsiva" pitchFamily="66" charset="0"/>
              </a:rPr>
              <a:t>Куценко І.І.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430217">
            <a:off x="5104115" y="3504182"/>
            <a:ext cx="1559538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uk-UA" b="1" dirty="0" err="1" smtClean="0">
                <a:solidFill>
                  <a:srgbClr val="996633"/>
                </a:solidFill>
                <a:latin typeface="Monotype Corsiva" pitchFamily="66" charset="0"/>
              </a:rPr>
              <a:t>Буракова</a:t>
            </a:r>
            <a:r>
              <a:rPr lang="uk-UA" b="1" dirty="0" smtClean="0">
                <a:solidFill>
                  <a:srgbClr val="996633"/>
                </a:solidFill>
                <a:latin typeface="Monotype Corsiva" pitchFamily="66" charset="0"/>
              </a:rPr>
              <a:t> І.В.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430217">
            <a:off x="5191523" y="3171961"/>
            <a:ext cx="1294303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uk-UA" b="1" dirty="0" smtClean="0">
                <a:solidFill>
                  <a:srgbClr val="996633"/>
                </a:solidFill>
                <a:latin typeface="Monotype Corsiva" pitchFamily="66" charset="0"/>
              </a:rPr>
              <a:t>Філенко І.Ю</a:t>
            </a:r>
            <a:r>
              <a:rPr lang="uk-UA" dirty="0" smtClean="0">
                <a:solidFill>
                  <a:srgbClr val="996633"/>
                </a:solidFill>
                <a:latin typeface="Monotype Corsiva" pitchFamily="66" charset="0"/>
              </a:rPr>
              <a:t>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430217">
            <a:off x="5068026" y="2803150"/>
            <a:ext cx="1575066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996633"/>
                </a:solidFill>
                <a:latin typeface="Monotype Corsiva" pitchFamily="66" charset="0"/>
              </a:rPr>
              <a:t>Сліпушкіна</a:t>
            </a:r>
            <a:r>
              <a:rPr lang="ru-RU" b="1" dirty="0">
                <a:solidFill>
                  <a:srgbClr val="996633"/>
                </a:solidFill>
                <a:latin typeface="Monotype Corsiva" pitchFamily="66" charset="0"/>
              </a:rPr>
              <a:t> Н.І</a:t>
            </a:r>
            <a:r>
              <a:rPr lang="ru-RU" dirty="0"/>
              <a:t>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430217">
            <a:off x="5077203" y="2482779"/>
            <a:ext cx="1583590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uk-UA" b="1" dirty="0" smtClean="0">
                <a:solidFill>
                  <a:srgbClr val="996633"/>
                </a:solidFill>
                <a:latin typeface="Monotype Corsiva" panose="03010101010201010101" pitchFamily="66" charset="0"/>
              </a:rPr>
              <a:t>Вакуленко Т.В</a:t>
            </a:r>
            <a:r>
              <a:rPr lang="uk-UA" dirty="0" smtClean="0">
                <a:latin typeface="Monotype Corsiva" panose="03010101010201010101" pitchFamily="66" charset="0"/>
              </a:rPr>
              <a:t>.</a:t>
            </a:r>
            <a:endParaRPr lang="ru-RU" b="1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0438" y="1123950"/>
            <a:ext cx="1223962" cy="165735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3700" y="2900363"/>
            <a:ext cx="1298575" cy="17526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308850" y="1052513"/>
            <a:ext cx="1223963" cy="1728787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rot="21430217">
            <a:off x="3341329" y="3962819"/>
            <a:ext cx="1373752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996633"/>
                </a:solidFill>
                <a:latin typeface="Monotype Corsiva" pitchFamily="66" charset="0"/>
              </a:rPr>
              <a:t>Косенко Н.А..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1430217">
            <a:off x="5236733" y="3827485"/>
            <a:ext cx="1294303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>
                <a:gd name="adj" fmla="val 76854"/>
              </a:avLst>
            </a:prstTxWarp>
            <a:spAutoFit/>
          </a:bodyPr>
          <a:lstStyle/>
          <a:p>
            <a:pPr>
              <a:defRPr/>
            </a:pPr>
            <a:r>
              <a:rPr lang="uk-UA" b="1" dirty="0" err="1" smtClean="0">
                <a:solidFill>
                  <a:srgbClr val="996633"/>
                </a:solidFill>
                <a:latin typeface="Monotype Corsiva" pitchFamily="66" charset="0"/>
              </a:rPr>
              <a:t>Аверіна</a:t>
            </a:r>
            <a:r>
              <a:rPr lang="uk-UA" b="1" dirty="0" smtClean="0">
                <a:solidFill>
                  <a:srgbClr val="996633"/>
                </a:solidFill>
                <a:latin typeface="Monotype Corsiva" pitchFamily="66" charset="0"/>
              </a:rPr>
              <a:t> Л.Г.</a:t>
            </a:r>
            <a:r>
              <a:rPr lang="uk-UA" dirty="0" smtClean="0">
                <a:solidFill>
                  <a:srgbClr val="996633"/>
                </a:solidFill>
                <a:latin typeface="Monotype Corsiva" pitchFamily="66" charset="0"/>
              </a:rPr>
              <a:t>.</a:t>
            </a:r>
            <a:endParaRPr lang="ru-RU" dirty="0">
              <a:solidFill>
                <a:srgbClr val="996633"/>
              </a:solidFill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8213" y="4963021"/>
            <a:ext cx="2139726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ятиугольник 22"/>
          <p:cNvSpPr/>
          <p:nvPr/>
        </p:nvSpPr>
        <p:spPr>
          <a:xfrm>
            <a:off x="1331640" y="6362700"/>
            <a:ext cx="1134533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4884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0192" y="151297"/>
            <a:ext cx="7751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Головні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завдання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Харківської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гімназії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172 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6023898" y="6161434"/>
            <a:ext cx="1031615" cy="4359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908300" y="2348136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143000" y="2348136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7030A0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1400" b="1">
                <a:solidFill>
                  <a:prstClr val="white"/>
                </a:solidFill>
                <a:latin typeface="Arial" pitchFamily="34" charset="0"/>
              </a:rPr>
              <a:t>Задоволення потреб громадян суспільства і  держави у здобутті загальної середньої освіти;</a:t>
            </a:r>
            <a:endParaRPr lang="en-US" altLang="ru-RU" sz="1400" b="1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371600" y="1052736"/>
            <a:ext cx="6096000" cy="990600"/>
            <a:chOff x="624" y="1152"/>
            <a:chExt cx="4080" cy="720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solidFill>
              <a:srgbClr val="9B96D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6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2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1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2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4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7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9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0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6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DFB62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DFB62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29" name="Text Box 25"/>
          <p:cNvSpPr txBox="1">
            <a:spLocks noChangeArrowheads="1"/>
          </p:cNvSpPr>
          <p:nvPr/>
        </p:nvSpPr>
        <p:spPr bwMode="gray">
          <a:xfrm>
            <a:off x="1524000" y="1363886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1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gray">
          <a:xfrm>
            <a:off x="3276600" y="1363886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2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gray">
          <a:xfrm>
            <a:off x="4953000" y="1363886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3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gray">
          <a:xfrm>
            <a:off x="6629400" y="1363886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4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6413500" y="2348136"/>
            <a:ext cx="1816100" cy="2590800"/>
          </a:xfrm>
          <a:prstGeom prst="roundRect">
            <a:avLst>
              <a:gd name="adj" fmla="val 13745"/>
            </a:avLst>
          </a:prstGeom>
          <a:solidFill>
            <a:schemeClr val="accent4">
              <a:lumMod val="5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зрілої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підготовленої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самовизначення</a:t>
            </a:r>
            <a:r>
              <a:rPr lang="uk-UA" alt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4648200" y="2348136"/>
            <a:ext cx="1676400" cy="2590800"/>
          </a:xfrm>
          <a:prstGeom prst="roundRect">
            <a:avLst>
              <a:gd name="adj" fmla="val 13745"/>
            </a:avLst>
          </a:prstGeom>
          <a:solidFill>
            <a:schemeClr val="accent6">
              <a:lumMod val="7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шанобливого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771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467" y="60220"/>
            <a:ext cx="84582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Зростання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професійної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майстерності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педагогічних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працівників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39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9926989"/>
              </p:ext>
            </p:extLst>
          </p:nvPr>
        </p:nvGraphicFramePr>
        <p:xfrm>
          <a:off x="2" y="1340766"/>
          <a:ext cx="9067797" cy="5517233"/>
        </p:xfrm>
        <a:graphic>
          <a:graphicData uri="http://schemas.openxmlformats.org/drawingml/2006/table">
            <a:tbl>
              <a:tblPr firstRow="1" firstCol="1" bandRow="1" bandCol="1">
                <a:tableStyleId>{21E4AEA4-8DFA-4A89-87EB-49C32662AFE0}</a:tableStyleId>
              </a:tblPr>
              <a:tblGrid>
                <a:gridCol w="840844"/>
                <a:gridCol w="874114"/>
                <a:gridCol w="1000138"/>
                <a:gridCol w="856976"/>
                <a:gridCol w="1206821"/>
                <a:gridCol w="857982"/>
                <a:gridCol w="857982"/>
                <a:gridCol w="1286470"/>
                <a:gridCol w="1286470"/>
              </a:tblGrid>
              <a:tr h="687982"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Роки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</a:rPr>
                        <a:t>Всього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Відмінник освіти України</a:t>
                      </a:r>
                    </a:p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</a:rPr>
                        <a:t>Вчитель</a:t>
                      </a:r>
                      <a:r>
                        <a:rPr lang="ru-RU" sz="1400" dirty="0">
                          <a:effectLst/>
                        </a:rPr>
                        <a:t>-методист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Старший учитель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</a:rPr>
                        <a:t>Категорія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96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Вища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Перша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Друга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</a:rPr>
                        <a:t>Спеціаліст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1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1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1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1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1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Пятиугольник 8"/>
          <p:cNvSpPr/>
          <p:nvPr/>
        </p:nvSpPr>
        <p:spPr>
          <a:xfrm>
            <a:off x="8087131" y="116632"/>
            <a:ext cx="1093381" cy="4953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369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</a:t>
            </a:r>
            <a:r>
              <a:rPr lang="uk-UA" dirty="0" smtClean="0"/>
              <a:t>1</a:t>
            </a:r>
            <a:endParaRPr lang="ru-RU" dirty="0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gray">
          <a:xfrm>
            <a:off x="2362200" y="4449763"/>
            <a:ext cx="5562600" cy="1325562"/>
          </a:xfrm>
          <a:prstGeom prst="ellipse">
            <a:avLst/>
          </a:prstGeom>
          <a:gradFill rotWithShape="1">
            <a:gsLst>
              <a:gs pos="0">
                <a:srgbClr val="292929">
                  <a:alpha val="70000"/>
                </a:srgbClr>
              </a:gs>
              <a:gs pos="100000">
                <a:srgbClr val="FFFFFF">
                  <a:alpha val="50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gray">
          <a:xfrm rot="20601703">
            <a:off x="1636713" y="2336800"/>
            <a:ext cx="5762625" cy="3016250"/>
          </a:xfrm>
          <a:prstGeom prst="ellipse">
            <a:avLst/>
          </a:prstGeom>
          <a:gradFill rotWithShape="0">
            <a:gsLst>
              <a:gs pos="0">
                <a:srgbClr val="CC0099"/>
              </a:gs>
              <a:gs pos="50000">
                <a:srgbClr val="F3C1E6"/>
              </a:gs>
              <a:gs pos="100000">
                <a:srgbClr val="CC00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gray">
          <a:xfrm rot="20601703">
            <a:off x="1692275" y="2174875"/>
            <a:ext cx="5564188" cy="2922588"/>
          </a:xfrm>
          <a:prstGeom prst="ellipse">
            <a:avLst/>
          </a:prstGeom>
          <a:gradFill rotWithShape="1">
            <a:gsLst>
              <a:gs pos="0">
                <a:srgbClr val="8F3372"/>
              </a:gs>
              <a:gs pos="100000">
                <a:srgbClr val="E151B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8" name="Arc 6"/>
          <p:cNvSpPr>
            <a:spLocks/>
          </p:cNvSpPr>
          <p:nvPr/>
        </p:nvSpPr>
        <p:spPr bwMode="gray">
          <a:xfrm rot="20601703">
            <a:off x="4341813" y="2252663"/>
            <a:ext cx="2849562" cy="1538287"/>
          </a:xfrm>
          <a:custGeom>
            <a:avLst/>
            <a:gdLst>
              <a:gd name="T0" fmla="*/ 2147483647 w 21600"/>
              <a:gd name="T1" fmla="*/ 0 h 22718"/>
              <a:gd name="T2" fmla="*/ 2147483647 w 21600"/>
              <a:gd name="T3" fmla="*/ 2147483647 h 22718"/>
              <a:gd name="T4" fmla="*/ 0 w 21600"/>
              <a:gd name="T5" fmla="*/ 2147483647 h 227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lnTo>
                  <a:pt x="16157" y="-1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9507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rc 7"/>
          <p:cNvSpPr>
            <a:spLocks/>
          </p:cNvSpPr>
          <p:nvPr/>
        </p:nvSpPr>
        <p:spPr bwMode="gray">
          <a:xfrm rot="20601703" flipH="1">
            <a:off x="1747838" y="3565525"/>
            <a:ext cx="2876550" cy="1630363"/>
          </a:xfrm>
          <a:custGeom>
            <a:avLst/>
            <a:gdLst>
              <a:gd name="T0" fmla="*/ 2147483647 w 21600"/>
              <a:gd name="T1" fmla="*/ 0 h 24439"/>
              <a:gd name="T2" fmla="*/ 2147483647 w 21600"/>
              <a:gd name="T3" fmla="*/ 2147483647 h 24439"/>
              <a:gd name="T4" fmla="*/ 0 w 21600"/>
              <a:gd name="T5" fmla="*/ 2147483647 h 244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lnTo>
                  <a:pt x="20452" y="-1"/>
                </a:lnTo>
                <a:close/>
              </a:path>
            </a:pathLst>
          </a:custGeom>
          <a:gradFill rotWithShape="1">
            <a:gsLst>
              <a:gs pos="0">
                <a:srgbClr val="EFB2E3"/>
              </a:gs>
              <a:gs pos="100000">
                <a:srgbClr val="DC56C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rc 8"/>
          <p:cNvSpPr>
            <a:spLocks/>
          </p:cNvSpPr>
          <p:nvPr/>
        </p:nvSpPr>
        <p:spPr bwMode="gray">
          <a:xfrm rot="20601703">
            <a:off x="3584575" y="1981200"/>
            <a:ext cx="2814638" cy="1417638"/>
          </a:xfrm>
          <a:custGeom>
            <a:avLst/>
            <a:gdLst>
              <a:gd name="T0" fmla="*/ 0 w 21397"/>
              <a:gd name="T1" fmla="*/ 2147483647 h 21600"/>
              <a:gd name="T2" fmla="*/ 2147483647 w 21397"/>
              <a:gd name="T3" fmla="*/ 2147483647 h 21600"/>
              <a:gd name="T4" fmla="*/ 2147483647 w 2139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-1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-1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  <a:lnTo>
                  <a:pt x="4839" y="21600"/>
                </a:lnTo>
                <a:lnTo>
                  <a:pt x="0" y="549"/>
                </a:lnTo>
                <a:close/>
              </a:path>
            </a:pathLst>
          </a:custGeom>
          <a:gradFill rotWithShape="1">
            <a:gsLst>
              <a:gs pos="0">
                <a:srgbClr val="DD77BB"/>
              </a:gs>
              <a:gs pos="100000">
                <a:srgbClr val="CC3399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rc 9"/>
          <p:cNvSpPr>
            <a:spLocks/>
          </p:cNvSpPr>
          <p:nvPr/>
        </p:nvSpPr>
        <p:spPr bwMode="gray">
          <a:xfrm rot="20601703" flipH="1">
            <a:off x="1546225" y="2633663"/>
            <a:ext cx="2762250" cy="1381125"/>
          </a:xfrm>
          <a:custGeom>
            <a:avLst/>
            <a:gdLst>
              <a:gd name="T0" fmla="*/ 2147483647 w 20934"/>
              <a:gd name="T1" fmla="*/ 0 h 21142"/>
              <a:gd name="T2" fmla="*/ 2147483647 w 20934"/>
              <a:gd name="T3" fmla="*/ 2147483647 h 21142"/>
              <a:gd name="T4" fmla="*/ 0 w 20934"/>
              <a:gd name="T5" fmla="*/ 2147483647 h 211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lnTo>
                  <a:pt x="4423" y="-1"/>
                </a:lnTo>
                <a:close/>
              </a:path>
            </a:pathLst>
          </a:custGeom>
          <a:gradFill rotWithShape="1">
            <a:gsLst>
              <a:gs pos="0">
                <a:srgbClr val="FF9999"/>
              </a:gs>
              <a:gs pos="100000">
                <a:srgbClr val="DC848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gray">
          <a:xfrm rot="20601703">
            <a:off x="3154363" y="2889250"/>
            <a:ext cx="2695575" cy="1339850"/>
          </a:xfrm>
          <a:prstGeom prst="ellipse">
            <a:avLst/>
          </a:prstGeom>
          <a:gradFill rotWithShape="0">
            <a:gsLst>
              <a:gs pos="0">
                <a:srgbClr val="580D59"/>
              </a:gs>
              <a:gs pos="50000">
                <a:srgbClr val="98179B"/>
              </a:gs>
              <a:gs pos="100000">
                <a:srgbClr val="580D5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gray">
          <a:xfrm>
            <a:off x="2362200" y="2903538"/>
            <a:ext cx="10636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69</a:t>
            </a:r>
            <a:r>
              <a:rPr lang="uk-UA" altLang="ru-RU" sz="2400" b="1" dirty="0">
                <a:solidFill>
                  <a:srgbClr val="FFFFFF"/>
                </a:solidFill>
                <a:latin typeface="Verdana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FFFF"/>
                </a:solidFill>
                <a:latin typeface="Verdana" pitchFamily="34" charset="0"/>
              </a:rPr>
              <a:t>2015</a:t>
            </a:r>
            <a:endParaRPr lang="en-US" altLang="ru-RU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4" name="Freeform 14"/>
          <p:cNvSpPr>
            <a:spLocks/>
          </p:cNvSpPr>
          <p:nvPr/>
        </p:nvSpPr>
        <p:spPr bwMode="gray">
          <a:xfrm>
            <a:off x="6477000" y="3187700"/>
            <a:ext cx="1295400" cy="1711325"/>
          </a:xfrm>
          <a:custGeom>
            <a:avLst/>
            <a:gdLst>
              <a:gd name="T0" fmla="*/ 0 w 816"/>
              <a:gd name="T1" fmla="*/ 2147483647 h 1078"/>
              <a:gd name="T2" fmla="*/ 2147483647 w 816"/>
              <a:gd name="T3" fmla="*/ 0 h 1078"/>
              <a:gd name="T4" fmla="*/ 2147483647 w 816"/>
              <a:gd name="T5" fmla="*/ 2147483647 h 1078"/>
              <a:gd name="T6" fmla="*/ 2147483647 w 816"/>
              <a:gd name="T7" fmla="*/ 2147483647 h 1078"/>
              <a:gd name="T8" fmla="*/ 2147483647 w 816"/>
              <a:gd name="T9" fmla="*/ 2147483647 h 1078"/>
              <a:gd name="T10" fmla="*/ 0 w 816"/>
              <a:gd name="T11" fmla="*/ 2147483647 h 10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16" h="1078">
                <a:moveTo>
                  <a:pt x="0" y="841"/>
                </a:moveTo>
                <a:lnTo>
                  <a:pt x="784" y="0"/>
                </a:lnTo>
                <a:lnTo>
                  <a:pt x="816" y="280"/>
                </a:lnTo>
                <a:cubicBezTo>
                  <a:pt x="776" y="392"/>
                  <a:pt x="676" y="539"/>
                  <a:pt x="544" y="672"/>
                </a:cubicBezTo>
                <a:cubicBezTo>
                  <a:pt x="412" y="805"/>
                  <a:pt x="116" y="1050"/>
                  <a:pt x="25" y="1078"/>
                </a:cubicBezTo>
                <a:cubicBezTo>
                  <a:pt x="7" y="1006"/>
                  <a:pt x="0" y="841"/>
                  <a:pt x="0" y="841"/>
                </a:cubicBezTo>
                <a:close/>
              </a:path>
            </a:pathLst>
          </a:custGeom>
          <a:gradFill rotWithShape="0">
            <a:gsLst>
              <a:gs pos="0">
                <a:srgbClr val="FFC3C5"/>
              </a:gs>
              <a:gs pos="100000">
                <a:srgbClr val="FF7C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5" name="Arc 15"/>
          <p:cNvSpPr>
            <a:spLocks/>
          </p:cNvSpPr>
          <p:nvPr/>
        </p:nvSpPr>
        <p:spPr bwMode="gray">
          <a:xfrm rot="20539205">
            <a:off x="4873625" y="3194050"/>
            <a:ext cx="2984500" cy="1346200"/>
          </a:xfrm>
          <a:custGeom>
            <a:avLst/>
            <a:gdLst>
              <a:gd name="T0" fmla="*/ 2147483647 w 20601"/>
              <a:gd name="T1" fmla="*/ 2147483647 h 19523"/>
              <a:gd name="T2" fmla="*/ 2147483647 w 20601"/>
              <a:gd name="T3" fmla="*/ 2147483647 h 19523"/>
              <a:gd name="T4" fmla="*/ 0 w 20601"/>
              <a:gd name="T5" fmla="*/ 0 h 1952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601" h="19523" fill="none" extrusionOk="0">
                <a:moveTo>
                  <a:pt x="20601" y="6492"/>
                </a:moveTo>
                <a:cubicBezTo>
                  <a:pt x="18793" y="12227"/>
                  <a:pt x="14677" y="16949"/>
                  <a:pt x="9241" y="19522"/>
                </a:cubicBezTo>
              </a:path>
              <a:path w="20601" h="19523" stroke="0" extrusionOk="0">
                <a:moveTo>
                  <a:pt x="20601" y="6492"/>
                </a:moveTo>
                <a:cubicBezTo>
                  <a:pt x="18793" y="12227"/>
                  <a:pt x="14677" y="16949"/>
                  <a:pt x="9241" y="19522"/>
                </a:cubicBezTo>
                <a:lnTo>
                  <a:pt x="0" y="0"/>
                </a:lnTo>
                <a:lnTo>
                  <a:pt x="20601" y="6492"/>
                </a:lnTo>
                <a:close/>
              </a:path>
            </a:pathLst>
          </a:custGeom>
          <a:gradFill rotWithShape="1">
            <a:gsLst>
              <a:gs pos="0">
                <a:srgbClr val="FFAFB2"/>
              </a:gs>
              <a:gs pos="100000">
                <a:srgbClr val="FF7C8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Freeform 16"/>
          <p:cNvSpPr>
            <a:spLocks/>
          </p:cNvSpPr>
          <p:nvPr/>
        </p:nvSpPr>
        <p:spPr bwMode="gray">
          <a:xfrm>
            <a:off x="4776788" y="3668713"/>
            <a:ext cx="1758950" cy="1236662"/>
          </a:xfrm>
          <a:custGeom>
            <a:avLst/>
            <a:gdLst>
              <a:gd name="T0" fmla="*/ 2147483647 w 1108"/>
              <a:gd name="T1" fmla="*/ 2147483647 h 779"/>
              <a:gd name="T2" fmla="*/ 2147483647 w 1108"/>
              <a:gd name="T3" fmla="*/ 2147483647 h 779"/>
              <a:gd name="T4" fmla="*/ 2147483647 w 1108"/>
              <a:gd name="T5" fmla="*/ 2147483647 h 779"/>
              <a:gd name="T6" fmla="*/ 0 w 1108"/>
              <a:gd name="T7" fmla="*/ 0 h 779"/>
              <a:gd name="T8" fmla="*/ 2147483647 w 1108"/>
              <a:gd name="T9" fmla="*/ 2147483647 h 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8" h="779">
                <a:moveTo>
                  <a:pt x="1071" y="546"/>
                </a:moveTo>
                <a:lnTo>
                  <a:pt x="1108" y="779"/>
                </a:lnTo>
                <a:lnTo>
                  <a:pt x="67" y="168"/>
                </a:lnTo>
                <a:lnTo>
                  <a:pt x="0" y="0"/>
                </a:lnTo>
                <a:lnTo>
                  <a:pt x="1071" y="546"/>
                </a:lnTo>
                <a:close/>
              </a:path>
            </a:pathLst>
          </a:custGeom>
          <a:gradFill rotWithShape="1">
            <a:gsLst>
              <a:gs pos="0">
                <a:srgbClr val="BE5C5F"/>
              </a:gs>
              <a:gs pos="100000">
                <a:srgbClr val="FF7C8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gray">
          <a:xfrm>
            <a:off x="4405787" y="1998077"/>
            <a:ext cx="10636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60%</a:t>
            </a:r>
            <a:endParaRPr lang="uk-UA" altLang="ru-RU" sz="2400" b="1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FFFF"/>
                </a:solidFill>
                <a:latin typeface="Verdana" pitchFamily="34" charset="0"/>
              </a:rPr>
              <a:t>2016</a:t>
            </a:r>
            <a:endParaRPr lang="en-US" altLang="ru-RU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" name="Freeform 21"/>
          <p:cNvSpPr>
            <a:spLocks/>
          </p:cNvSpPr>
          <p:nvPr/>
        </p:nvSpPr>
        <p:spPr bwMode="gray">
          <a:xfrm>
            <a:off x="4953000" y="4064000"/>
            <a:ext cx="1282700" cy="1028700"/>
          </a:xfrm>
          <a:custGeom>
            <a:avLst/>
            <a:gdLst>
              <a:gd name="T0" fmla="*/ 0 w 808"/>
              <a:gd name="T1" fmla="*/ 2147483647 h 648"/>
              <a:gd name="T2" fmla="*/ 2147483647 w 808"/>
              <a:gd name="T3" fmla="*/ 2147483647 h 648"/>
              <a:gd name="T4" fmla="*/ 2147483647 w 808"/>
              <a:gd name="T5" fmla="*/ 2147483647 h 648"/>
              <a:gd name="T6" fmla="*/ 2147483647 w 808"/>
              <a:gd name="T7" fmla="*/ 2147483647 h 648"/>
              <a:gd name="T8" fmla="*/ 2147483647 w 808"/>
              <a:gd name="T9" fmla="*/ 0 h 648"/>
              <a:gd name="T10" fmla="*/ 0 w 808"/>
              <a:gd name="T11" fmla="*/ 2147483647 h 6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08" h="648">
                <a:moveTo>
                  <a:pt x="0" y="24"/>
                </a:moveTo>
                <a:lnTo>
                  <a:pt x="352" y="448"/>
                </a:lnTo>
                <a:lnTo>
                  <a:pt x="360" y="648"/>
                </a:lnTo>
                <a:lnTo>
                  <a:pt x="808" y="424"/>
                </a:lnTo>
                <a:lnTo>
                  <a:pt x="104" y="0"/>
                </a:lnTo>
                <a:lnTo>
                  <a:pt x="0" y="24"/>
                </a:lnTo>
                <a:close/>
              </a:path>
            </a:pathLst>
          </a:custGeom>
          <a:solidFill>
            <a:srgbClr val="FF99CC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gray">
          <a:xfrm rot="20601703">
            <a:off x="3100388" y="2827338"/>
            <a:ext cx="2695575" cy="133985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6467" y="6022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Кількість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вчителів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вищої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категорії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endParaRPr lang="ru-RU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gray">
          <a:xfrm>
            <a:off x="5875999" y="3403085"/>
            <a:ext cx="1063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60%</a:t>
            </a:r>
            <a:endParaRPr lang="uk-UA" altLang="ru-RU" sz="2400" b="1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2017</a:t>
            </a:r>
            <a:endParaRPr lang="en-US" altLang="ru-RU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2" name="Picture 6" descr="C:\Documents and Settings\Иятта\Рабочий стол\ЭТО СРОЧНО\Новая папка\1283249095_school-supplies-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7871" y="343428"/>
            <a:ext cx="360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gray">
          <a:xfrm>
            <a:off x="3868928" y="4326195"/>
            <a:ext cx="13452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55,8%</a:t>
            </a:r>
            <a:endParaRPr lang="uk-UA" altLang="ru-RU" sz="2400" b="1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2018</a:t>
            </a:r>
            <a:endParaRPr lang="en-US" altLang="ru-RU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8856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4" y="952461"/>
            <a:ext cx="4644036" cy="3001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41599" y="102555"/>
            <a:ext cx="63330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Кількість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молодих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у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чителів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ru-RU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7524328" y="6237311"/>
            <a:ext cx="1543472" cy="432681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22</a:t>
            </a:r>
            <a:endParaRPr lang="ru-RU" dirty="0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ltGray">
          <a:xfrm>
            <a:off x="2362200" y="4767263"/>
            <a:ext cx="5562600" cy="1325562"/>
          </a:xfrm>
          <a:prstGeom prst="ellipse">
            <a:avLst/>
          </a:prstGeom>
          <a:gradFill rotWithShape="1">
            <a:gsLst>
              <a:gs pos="0">
                <a:srgbClr val="292929"/>
              </a:gs>
              <a:gs pos="100000">
                <a:srgbClr val="003399">
                  <a:alpha val="50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gray">
          <a:xfrm rot="20601703">
            <a:off x="1693863" y="2492375"/>
            <a:ext cx="5562600" cy="2922588"/>
          </a:xfrm>
          <a:prstGeom prst="ellipse">
            <a:avLst/>
          </a:prstGeom>
          <a:gradFill rotWithShape="1">
            <a:gsLst>
              <a:gs pos="0">
                <a:srgbClr val="208282"/>
              </a:gs>
              <a:gs pos="100000">
                <a:srgbClr val="33CCCC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6" name="Arc 6"/>
          <p:cNvSpPr>
            <a:spLocks/>
          </p:cNvSpPr>
          <p:nvPr/>
        </p:nvSpPr>
        <p:spPr bwMode="gray">
          <a:xfrm rot="20601703">
            <a:off x="4341813" y="2570163"/>
            <a:ext cx="2851150" cy="1538287"/>
          </a:xfrm>
          <a:custGeom>
            <a:avLst/>
            <a:gdLst>
              <a:gd name="T0" fmla="*/ 2147483647 w 21600"/>
              <a:gd name="T1" fmla="*/ 0 h 22718"/>
              <a:gd name="T2" fmla="*/ 2147483647 w 21600"/>
              <a:gd name="T3" fmla="*/ 2147483647 h 22718"/>
              <a:gd name="T4" fmla="*/ 0 w 21600"/>
              <a:gd name="T5" fmla="*/ 2147483647 h 227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lnTo>
                  <a:pt x="16157" y="-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rc 7"/>
          <p:cNvSpPr>
            <a:spLocks/>
          </p:cNvSpPr>
          <p:nvPr/>
        </p:nvSpPr>
        <p:spPr bwMode="gray">
          <a:xfrm rot="20601703" flipH="1">
            <a:off x="1747838" y="3883025"/>
            <a:ext cx="2876550" cy="1630363"/>
          </a:xfrm>
          <a:custGeom>
            <a:avLst/>
            <a:gdLst>
              <a:gd name="T0" fmla="*/ 2147483647 w 21600"/>
              <a:gd name="T1" fmla="*/ 0 h 24439"/>
              <a:gd name="T2" fmla="*/ 2147483647 w 21600"/>
              <a:gd name="T3" fmla="*/ 2147483647 h 24439"/>
              <a:gd name="T4" fmla="*/ 0 w 21600"/>
              <a:gd name="T5" fmla="*/ 2147483647 h 244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lnTo>
                  <a:pt x="20452" y="-1"/>
                </a:lnTo>
                <a:close/>
              </a:path>
            </a:pathLst>
          </a:custGeom>
          <a:gradFill rotWithShape="1">
            <a:gsLst>
              <a:gs pos="0">
                <a:srgbClr val="ABD9F2"/>
              </a:gs>
              <a:gs pos="100000">
                <a:srgbClr val="47ABE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rc 8"/>
          <p:cNvSpPr>
            <a:spLocks/>
          </p:cNvSpPr>
          <p:nvPr/>
        </p:nvSpPr>
        <p:spPr bwMode="gray">
          <a:xfrm rot="20601703">
            <a:off x="3586163" y="2298700"/>
            <a:ext cx="2813050" cy="1417638"/>
          </a:xfrm>
          <a:custGeom>
            <a:avLst/>
            <a:gdLst>
              <a:gd name="T0" fmla="*/ 0 w 21397"/>
              <a:gd name="T1" fmla="*/ 2147483647 h 21600"/>
              <a:gd name="T2" fmla="*/ 2147483647 w 21397"/>
              <a:gd name="T3" fmla="*/ 2147483647 h 21600"/>
              <a:gd name="T4" fmla="*/ 2147483647 w 2139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-1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-1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  <a:lnTo>
                  <a:pt x="4839" y="21600"/>
                </a:lnTo>
                <a:lnTo>
                  <a:pt x="0" y="549"/>
                </a:lnTo>
                <a:close/>
              </a:path>
            </a:pathLst>
          </a:custGeom>
          <a:gradFill rotWithShape="1">
            <a:gsLst>
              <a:gs pos="0">
                <a:srgbClr val="4F4A73"/>
              </a:gs>
              <a:gs pos="100000">
                <a:srgbClr val="AAA0F8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rc 9"/>
          <p:cNvSpPr>
            <a:spLocks/>
          </p:cNvSpPr>
          <p:nvPr/>
        </p:nvSpPr>
        <p:spPr bwMode="gray">
          <a:xfrm rot="20601703" flipH="1">
            <a:off x="1547813" y="2951163"/>
            <a:ext cx="2762250" cy="1381125"/>
          </a:xfrm>
          <a:custGeom>
            <a:avLst/>
            <a:gdLst>
              <a:gd name="T0" fmla="*/ 2147483647 w 20934"/>
              <a:gd name="T1" fmla="*/ 0 h 21142"/>
              <a:gd name="T2" fmla="*/ 2147483647 w 20934"/>
              <a:gd name="T3" fmla="*/ 2147483647 h 21142"/>
              <a:gd name="T4" fmla="*/ 0 w 20934"/>
              <a:gd name="T5" fmla="*/ 2147483647 h 211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lnTo>
                  <a:pt x="4423" y="-1"/>
                </a:lnTo>
                <a:close/>
              </a:path>
            </a:pathLst>
          </a:custGeom>
          <a:gradFill rotWithShape="1">
            <a:gsLst>
              <a:gs pos="0">
                <a:srgbClr val="47ABE3"/>
              </a:gs>
              <a:gs pos="100000">
                <a:srgbClr val="214F69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gray">
          <a:xfrm rot="20601703">
            <a:off x="3154363" y="3206750"/>
            <a:ext cx="2695575" cy="13398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gray">
          <a:xfrm>
            <a:off x="2438400" y="3200400"/>
            <a:ext cx="9156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FFFF"/>
                </a:solidFill>
                <a:latin typeface="Verdana" pitchFamily="34" charset="0"/>
              </a:rPr>
              <a:t>2015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FFFF"/>
                </a:solidFill>
                <a:latin typeface="Verdana" pitchFamily="34" charset="0"/>
              </a:rPr>
              <a:t> 9</a:t>
            </a:r>
            <a:r>
              <a:rPr lang="ru-RU" altLang="ru-RU" sz="2000" b="1" dirty="0" smtClean="0">
                <a:solidFill>
                  <a:srgbClr val="FFFFFF"/>
                </a:solidFill>
                <a:latin typeface="Verdana" pitchFamily="34" charset="0"/>
              </a:rPr>
              <a:t>%</a:t>
            </a:r>
            <a:endParaRPr lang="en-US" altLang="ru-RU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gray">
          <a:xfrm>
            <a:off x="6477000" y="3505200"/>
            <a:ext cx="1295400" cy="1711325"/>
          </a:xfrm>
          <a:custGeom>
            <a:avLst/>
            <a:gdLst>
              <a:gd name="T0" fmla="*/ 0 w 816"/>
              <a:gd name="T1" fmla="*/ 2147483647 h 1078"/>
              <a:gd name="T2" fmla="*/ 2147483647 w 816"/>
              <a:gd name="T3" fmla="*/ 0 h 1078"/>
              <a:gd name="T4" fmla="*/ 2147483647 w 816"/>
              <a:gd name="T5" fmla="*/ 2147483647 h 1078"/>
              <a:gd name="T6" fmla="*/ 2147483647 w 816"/>
              <a:gd name="T7" fmla="*/ 2147483647 h 1078"/>
              <a:gd name="T8" fmla="*/ 2147483647 w 816"/>
              <a:gd name="T9" fmla="*/ 2147483647 h 1078"/>
              <a:gd name="T10" fmla="*/ 0 w 816"/>
              <a:gd name="T11" fmla="*/ 2147483647 h 10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16" h="1078">
                <a:moveTo>
                  <a:pt x="0" y="841"/>
                </a:moveTo>
                <a:lnTo>
                  <a:pt x="784" y="0"/>
                </a:lnTo>
                <a:lnTo>
                  <a:pt x="816" y="280"/>
                </a:lnTo>
                <a:cubicBezTo>
                  <a:pt x="776" y="392"/>
                  <a:pt x="676" y="539"/>
                  <a:pt x="544" y="672"/>
                </a:cubicBezTo>
                <a:cubicBezTo>
                  <a:pt x="412" y="805"/>
                  <a:pt x="116" y="1050"/>
                  <a:pt x="25" y="1078"/>
                </a:cubicBezTo>
                <a:cubicBezTo>
                  <a:pt x="7" y="1006"/>
                  <a:pt x="0" y="841"/>
                  <a:pt x="0" y="841"/>
                </a:cubicBezTo>
                <a:close/>
              </a:path>
            </a:pathLst>
          </a:custGeom>
          <a:gradFill rotWithShape="0">
            <a:gsLst>
              <a:gs pos="0">
                <a:srgbClr val="B98BE8"/>
              </a:gs>
              <a:gs pos="100000">
                <a:srgbClr val="6600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3" name="Arc 15"/>
          <p:cNvSpPr>
            <a:spLocks/>
          </p:cNvSpPr>
          <p:nvPr/>
        </p:nvSpPr>
        <p:spPr bwMode="gray">
          <a:xfrm rot="20539205">
            <a:off x="4875213" y="3511550"/>
            <a:ext cx="2984500" cy="1346200"/>
          </a:xfrm>
          <a:custGeom>
            <a:avLst/>
            <a:gdLst>
              <a:gd name="T0" fmla="*/ 2147483647 w 20601"/>
              <a:gd name="T1" fmla="*/ 2147483647 h 19523"/>
              <a:gd name="T2" fmla="*/ 2147483647 w 20601"/>
              <a:gd name="T3" fmla="*/ 2147483647 h 19523"/>
              <a:gd name="T4" fmla="*/ 0 w 20601"/>
              <a:gd name="T5" fmla="*/ 0 h 1952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601" h="19523" fill="none" extrusionOk="0">
                <a:moveTo>
                  <a:pt x="20601" y="6492"/>
                </a:moveTo>
                <a:cubicBezTo>
                  <a:pt x="18793" y="12227"/>
                  <a:pt x="14677" y="16949"/>
                  <a:pt x="9241" y="19522"/>
                </a:cubicBezTo>
              </a:path>
              <a:path w="20601" h="19523" stroke="0" extrusionOk="0">
                <a:moveTo>
                  <a:pt x="20601" y="6492"/>
                </a:moveTo>
                <a:cubicBezTo>
                  <a:pt x="18793" y="12227"/>
                  <a:pt x="14677" y="16949"/>
                  <a:pt x="9241" y="19522"/>
                </a:cubicBezTo>
                <a:lnTo>
                  <a:pt x="0" y="0"/>
                </a:lnTo>
                <a:lnTo>
                  <a:pt x="20601" y="6492"/>
                </a:lnTo>
                <a:close/>
              </a:path>
            </a:pathLst>
          </a:cu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Freeform 16"/>
          <p:cNvSpPr>
            <a:spLocks/>
          </p:cNvSpPr>
          <p:nvPr/>
        </p:nvSpPr>
        <p:spPr bwMode="gray">
          <a:xfrm>
            <a:off x="4776788" y="3986213"/>
            <a:ext cx="1758950" cy="1236662"/>
          </a:xfrm>
          <a:custGeom>
            <a:avLst/>
            <a:gdLst>
              <a:gd name="T0" fmla="*/ 2147483647 w 1108"/>
              <a:gd name="T1" fmla="*/ 2147483647 h 779"/>
              <a:gd name="T2" fmla="*/ 2147483647 w 1108"/>
              <a:gd name="T3" fmla="*/ 2147483647 h 779"/>
              <a:gd name="T4" fmla="*/ 2147483647 w 1108"/>
              <a:gd name="T5" fmla="*/ 2147483647 h 779"/>
              <a:gd name="T6" fmla="*/ 0 w 1108"/>
              <a:gd name="T7" fmla="*/ 0 h 779"/>
              <a:gd name="T8" fmla="*/ 2147483647 w 1108"/>
              <a:gd name="T9" fmla="*/ 2147483647 h 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8" h="779">
                <a:moveTo>
                  <a:pt x="1071" y="546"/>
                </a:moveTo>
                <a:lnTo>
                  <a:pt x="1108" y="779"/>
                </a:lnTo>
                <a:lnTo>
                  <a:pt x="67" y="168"/>
                </a:lnTo>
                <a:lnTo>
                  <a:pt x="0" y="0"/>
                </a:lnTo>
                <a:lnTo>
                  <a:pt x="1071" y="546"/>
                </a:lnTo>
                <a:close/>
              </a:path>
            </a:pathLst>
          </a:custGeom>
          <a:gradFill rotWithShape="1">
            <a:gsLst>
              <a:gs pos="0">
                <a:srgbClr val="AF8ED4"/>
              </a:gs>
              <a:gs pos="100000">
                <a:srgbClr val="5007A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gray">
          <a:xfrm>
            <a:off x="4673547" y="2379077"/>
            <a:ext cx="1168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Verdana" pitchFamily="34" charset="0"/>
              </a:rPr>
              <a:t>2016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17%</a:t>
            </a:r>
            <a:endParaRPr lang="en-US" altLang="ru-RU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white">
          <a:xfrm rot="20601703">
            <a:off x="3454400" y="2470150"/>
            <a:ext cx="2132013" cy="2170113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gray">
          <a:xfrm>
            <a:off x="4953000" y="4381500"/>
            <a:ext cx="1282700" cy="1028700"/>
          </a:xfrm>
          <a:custGeom>
            <a:avLst/>
            <a:gdLst>
              <a:gd name="T0" fmla="*/ 0 w 808"/>
              <a:gd name="T1" fmla="*/ 2147483647 h 648"/>
              <a:gd name="T2" fmla="*/ 2147483647 w 808"/>
              <a:gd name="T3" fmla="*/ 2147483647 h 648"/>
              <a:gd name="T4" fmla="*/ 2147483647 w 808"/>
              <a:gd name="T5" fmla="*/ 2147483647 h 648"/>
              <a:gd name="T6" fmla="*/ 2147483647 w 808"/>
              <a:gd name="T7" fmla="*/ 2147483647 h 648"/>
              <a:gd name="T8" fmla="*/ 2147483647 w 808"/>
              <a:gd name="T9" fmla="*/ 0 h 648"/>
              <a:gd name="T10" fmla="*/ 0 w 808"/>
              <a:gd name="T11" fmla="*/ 2147483647 h 6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08" h="648">
                <a:moveTo>
                  <a:pt x="0" y="24"/>
                </a:moveTo>
                <a:lnTo>
                  <a:pt x="352" y="448"/>
                </a:lnTo>
                <a:lnTo>
                  <a:pt x="360" y="648"/>
                </a:lnTo>
                <a:lnTo>
                  <a:pt x="808" y="424"/>
                </a:lnTo>
                <a:lnTo>
                  <a:pt x="104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3399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gray">
          <a:xfrm>
            <a:off x="5960666" y="3928556"/>
            <a:ext cx="9653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FFFF"/>
                </a:solidFill>
                <a:latin typeface="Verdana" pitchFamily="34" charset="0"/>
              </a:rPr>
              <a:t>2017</a:t>
            </a:r>
            <a:endParaRPr lang="ru-RU" altLang="ru-RU" sz="2000" b="1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FFFF"/>
                </a:solidFill>
                <a:latin typeface="Verdana" pitchFamily="34" charset="0"/>
              </a:rPr>
              <a:t> 18%</a:t>
            </a:r>
            <a:endParaRPr lang="en-US" altLang="ru-RU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9449" y="4419600"/>
            <a:ext cx="36083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gray">
          <a:xfrm>
            <a:off x="3966711" y="4665330"/>
            <a:ext cx="9653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FFFF"/>
                </a:solidFill>
                <a:latin typeface="Verdana" pitchFamily="34" charset="0"/>
              </a:rPr>
              <a:t>2018</a:t>
            </a:r>
            <a:endParaRPr lang="ru-RU" altLang="ru-RU" sz="2000" b="1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ru-RU" altLang="ru-RU" sz="2000" b="1" dirty="0" smtClean="0">
                <a:solidFill>
                  <a:srgbClr val="FFFFFF"/>
                </a:solidFill>
                <a:latin typeface="Verdana" pitchFamily="34" charset="0"/>
              </a:rPr>
              <a:t>20%</a:t>
            </a:r>
            <a:endParaRPr lang="en-US" altLang="ru-RU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98251" y="827420"/>
            <a:ext cx="465839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категорія</a:t>
            </a:r>
            <a:r>
              <a:rPr lang="ru-RU" dirty="0"/>
              <a:t> </a:t>
            </a:r>
            <a:r>
              <a:rPr lang="ru-RU" dirty="0" err="1" smtClean="0"/>
              <a:t>вчителів</a:t>
            </a:r>
            <a:r>
              <a:rPr lang="ru-RU" dirty="0" smtClean="0"/>
              <a:t> -  </a:t>
            </a:r>
            <a:r>
              <a:rPr lang="ru-RU" dirty="0" err="1"/>
              <a:t>віком</a:t>
            </a:r>
            <a:r>
              <a:rPr lang="ru-RU" dirty="0"/>
              <a:t> 45,9 </a:t>
            </a:r>
            <a:r>
              <a:rPr lang="ru-RU" dirty="0" err="1"/>
              <a:t>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6948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090031" y="6174693"/>
            <a:ext cx="2977769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                                    </a:t>
            </a:r>
            <a:r>
              <a:rPr lang="uk-UA" dirty="0" smtClean="0"/>
              <a:t>23</a:t>
            </a:r>
            <a:endParaRPr lang="ru-RU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133600" y="1524000"/>
            <a:ext cx="4495800" cy="4514850"/>
            <a:chOff x="1824" y="633"/>
            <a:chExt cx="2834" cy="2849"/>
          </a:xfrm>
        </p:grpSpPr>
        <p:sp>
          <p:nvSpPr>
            <p:cNvPr id="4" name="Puzzle3"/>
            <p:cNvSpPr>
              <a:spLocks noEditPoints="1" noChangeArrowheads="1"/>
            </p:cNvSpPr>
            <p:nvPr/>
          </p:nvSpPr>
          <p:spPr bwMode="gray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gradFill rotWithShape="1">
              <a:gsLst>
                <a:gs pos="0">
                  <a:srgbClr val="5DBEDF"/>
                </a:gs>
                <a:gs pos="100000">
                  <a:srgbClr val="0099CC"/>
                </a:gs>
              </a:gsLst>
              <a:lin ang="54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Puzzle2"/>
            <p:cNvSpPr>
              <a:spLocks noEditPoints="1" noChangeArrowheads="1"/>
            </p:cNvSpPr>
            <p:nvPr/>
          </p:nvSpPr>
          <p:spPr bwMode="gray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gradFill rotWithShape="1">
              <a:gsLst>
                <a:gs pos="0">
                  <a:srgbClr val="BEC4FA"/>
                </a:gs>
                <a:gs pos="100000">
                  <a:srgbClr val="717EF5"/>
                </a:gs>
              </a:gsLst>
              <a:lin ang="54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Puzzle4"/>
            <p:cNvSpPr>
              <a:spLocks noEditPoints="1" noChangeArrowheads="1"/>
            </p:cNvSpPr>
            <p:nvPr/>
          </p:nvSpPr>
          <p:spPr bwMode="gray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w 21600"/>
                <a:gd name="T7" fmla="*/ 1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FFCB7C"/>
                </a:gs>
              </a:gsLst>
              <a:lin ang="189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Puzzle1"/>
            <p:cNvSpPr>
              <a:spLocks noEditPoints="1" noChangeArrowheads="1"/>
            </p:cNvSpPr>
            <p:nvPr/>
          </p:nvSpPr>
          <p:spPr bwMode="gray">
            <a:xfrm>
              <a:off x="1824" y="1091"/>
              <a:ext cx="1800" cy="1051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1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76762F"/>
                </a:gs>
              </a:gsLst>
              <a:lin ang="27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324600" y="5071574"/>
            <a:ext cx="2863156" cy="92333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F5F5F"/>
                </a:solidFill>
                <a:latin typeface="Arial" pitchFamily="34" charset="0"/>
              </a:rPr>
              <a:t>Робота з предметними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F5F5F"/>
                </a:solidFill>
                <a:latin typeface="Arial" pitchFamily="34" charset="0"/>
              </a:rPr>
              <a:t>ж</a:t>
            </a:r>
            <a:r>
              <a:rPr lang="uk-UA" altLang="ru-RU" sz="1800" b="1" dirty="0" smtClean="0">
                <a:solidFill>
                  <a:srgbClr val="5F5F5F"/>
                </a:solidFill>
                <a:latin typeface="Arial" pitchFamily="34" charset="0"/>
              </a:rPr>
              <a:t>урналами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 smtClean="0">
                <a:solidFill>
                  <a:srgbClr val="5F5F5F"/>
                </a:solidFill>
                <a:latin typeface="Arial" pitchFamily="34" charset="0"/>
              </a:rPr>
              <a:t>35 </a:t>
            </a:r>
            <a:r>
              <a:rPr lang="uk-UA" altLang="ru-RU" sz="1800" b="1" dirty="0">
                <a:solidFill>
                  <a:srgbClr val="5F5F5F"/>
                </a:solidFill>
                <a:latin typeface="Arial" pitchFamily="34" charset="0"/>
              </a:rPr>
              <a:t>найменувань</a:t>
            </a:r>
            <a:endParaRPr lang="en-US" altLang="ru-RU" sz="1800" b="1" dirty="0">
              <a:solidFill>
                <a:srgbClr val="5F5F5F"/>
              </a:solidFill>
              <a:latin typeface="Arial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85800" y="3429000"/>
            <a:ext cx="1905000" cy="64611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F5F5F"/>
                </a:solidFill>
                <a:latin typeface="Arial" pitchFamily="34" charset="0"/>
              </a:rPr>
              <a:t>Самоосвітня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F5F5F"/>
                </a:solidFill>
                <a:latin typeface="Arial" pitchFamily="34" charset="0"/>
              </a:rPr>
              <a:t>діяльність</a:t>
            </a:r>
            <a:endParaRPr lang="en-US" altLang="ru-RU" sz="1800" b="1" dirty="0">
              <a:solidFill>
                <a:srgbClr val="5F5F5F"/>
              </a:solidFill>
              <a:latin typeface="Arial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86000" y="1049848"/>
            <a:ext cx="2438400" cy="1200329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F5F5F"/>
                </a:solidFill>
                <a:latin typeface="Arial" pitchFamily="34" charset="0"/>
              </a:rPr>
              <a:t>Курсова </a:t>
            </a:r>
            <a:r>
              <a:rPr lang="uk-UA" altLang="ru-RU" sz="1800" b="1" dirty="0" smtClean="0">
                <a:solidFill>
                  <a:srgbClr val="5F5F5F"/>
                </a:solidFill>
                <a:latin typeface="Arial" pitchFamily="34" charset="0"/>
              </a:rPr>
              <a:t>перепідготовка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5F5F5F"/>
                </a:solidFill>
                <a:latin typeface="Arial" pitchFamily="34" charset="0"/>
              </a:rPr>
              <a:t>пройшло</a:t>
            </a:r>
            <a:r>
              <a:rPr lang="ru-RU" altLang="ru-RU" sz="1800" b="1" dirty="0">
                <a:solidFill>
                  <a:srgbClr val="5F5F5F"/>
                </a:solidFill>
                <a:latin typeface="Arial" pitchFamily="34" charset="0"/>
              </a:rPr>
              <a:t> </a:t>
            </a:r>
            <a:r>
              <a:rPr lang="ru-RU" altLang="ru-RU" sz="1800" b="1" dirty="0" smtClean="0">
                <a:solidFill>
                  <a:srgbClr val="5F5F5F"/>
                </a:solidFill>
                <a:latin typeface="Arial" pitchFamily="34" charset="0"/>
              </a:rPr>
              <a:t>18 </a:t>
            </a:r>
            <a:r>
              <a:rPr lang="ru-RU" altLang="ru-RU" sz="1800" b="1" dirty="0" err="1">
                <a:solidFill>
                  <a:srgbClr val="5F5F5F"/>
                </a:solidFill>
                <a:latin typeface="Arial" pitchFamily="34" charset="0"/>
              </a:rPr>
              <a:t>учителів</a:t>
            </a:r>
            <a:r>
              <a:rPr lang="ru-RU" altLang="ru-RU" sz="1800" b="1" dirty="0">
                <a:solidFill>
                  <a:srgbClr val="5F5F5F"/>
                </a:solidFill>
                <a:latin typeface="Arial" pitchFamily="34" charset="0"/>
              </a:rPr>
              <a:t> </a:t>
            </a:r>
            <a:r>
              <a:rPr lang="ru-RU" altLang="ru-RU" sz="1800" b="1" dirty="0" err="1">
                <a:solidFill>
                  <a:srgbClr val="5F5F5F"/>
                </a:solidFill>
                <a:latin typeface="Arial" pitchFamily="34" charset="0"/>
              </a:rPr>
              <a:t>гімназії</a:t>
            </a:r>
            <a:endParaRPr lang="en-US" altLang="ru-RU" sz="1800" b="1" dirty="0">
              <a:solidFill>
                <a:srgbClr val="5F5F5F"/>
              </a:solidFill>
              <a:latin typeface="Arial" pitchFamily="34" charset="0"/>
            </a:endParaRPr>
          </a:p>
        </p:txBody>
      </p:sp>
      <p:grpSp>
        <p:nvGrpSpPr>
          <p:cNvPr id="11" name="Группа 10"/>
          <p:cNvGrpSpPr>
            <a:grpSpLocks/>
          </p:cNvGrpSpPr>
          <p:nvPr/>
        </p:nvGrpSpPr>
        <p:grpSpPr bwMode="auto">
          <a:xfrm>
            <a:off x="130943" y="1635919"/>
            <a:ext cx="8574088" cy="4878388"/>
            <a:chOff x="69078" y="1590751"/>
            <a:chExt cx="8574219" cy="4877661"/>
          </a:xfrm>
        </p:grpSpPr>
        <p:sp>
          <p:nvSpPr>
            <p:cNvPr id="12" name="Овал 11"/>
            <p:cNvSpPr/>
            <p:nvPr/>
          </p:nvSpPr>
          <p:spPr>
            <a:xfrm>
              <a:off x="7271676" y="1590751"/>
              <a:ext cx="1371621" cy="1722181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1181933" y="4647820"/>
              <a:ext cx="1385908" cy="1820592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9078" y="1868523"/>
              <a:ext cx="1233507" cy="1641230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641599" y="102555"/>
            <a:ext cx="63330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Рост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професійної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майстерності</a:t>
            </a:r>
            <a:endParaRPr lang="ru-RU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uk-UA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вчителів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ru-RU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01724" y="165890"/>
            <a:ext cx="1669999" cy="1989151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085684" y="3192202"/>
            <a:ext cx="1669999" cy="1989151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791004" y="4699762"/>
            <a:ext cx="1669999" cy="1989151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781145" y="1135704"/>
            <a:ext cx="1669999" cy="1989151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7988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591" y="758785"/>
            <a:ext cx="8940209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2017/2018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упровадженням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медіаосвіти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систему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(2013 - 2018)»;</a:t>
            </a:r>
          </a:p>
          <a:p>
            <a:pPr algn="ctr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науково-педагогічний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Філологічний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Олімп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2016 - 2020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1599" y="102555"/>
            <a:ext cx="6333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Інноваційна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освітня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діяльність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3291" y="2514600"/>
            <a:ext cx="2810460" cy="158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2348880"/>
            <a:ext cx="5589057" cy="415539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5436096" y="6021288"/>
            <a:ext cx="2743200" cy="495300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solidFill>
                  <a:schemeClr val="bg1"/>
                </a:solidFill>
              </a:rPr>
              <a:t>24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348880"/>
            <a:ext cx="5400600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Впровадження </a:t>
            </a:r>
            <a:r>
              <a:rPr lang="uk-UA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медіаосвіти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839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1"/>
          <a:stretch/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-27384"/>
            <a:ext cx="63330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Інноваційна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освітня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діяльність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ru-RU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6567" y="548680"/>
            <a:ext cx="8293396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Участь у </a:t>
            </a:r>
            <a:r>
              <a:rPr lang="ru-RU" sz="2000" b="1" dirty="0" err="1"/>
              <a:t>Всеукраїнському</a:t>
            </a:r>
            <a:r>
              <a:rPr lang="ru-RU" sz="2000" b="1" dirty="0"/>
              <a:t> </a:t>
            </a:r>
            <a:r>
              <a:rPr lang="ru-RU" sz="2000" b="1" dirty="0" err="1"/>
              <a:t>науково-педагогічному</a:t>
            </a:r>
            <a:r>
              <a:rPr lang="ru-RU" sz="2000" b="1" dirty="0"/>
              <a:t>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проекті</a:t>
            </a:r>
            <a:r>
              <a:rPr lang="ru-RU" sz="2000" b="1" dirty="0" smtClean="0"/>
              <a:t> «</a:t>
            </a:r>
            <a:r>
              <a:rPr lang="ru-RU" sz="2000" dirty="0" err="1"/>
              <a:t>Інтеркрок-освітня</a:t>
            </a:r>
            <a:r>
              <a:rPr lang="ru-RU" sz="2000" dirty="0"/>
              <a:t> </a:t>
            </a:r>
            <a:r>
              <a:rPr lang="ru-RU" sz="2000" dirty="0" err="1"/>
              <a:t>стратегія</a:t>
            </a:r>
            <a:r>
              <a:rPr lang="ru-RU" sz="2000" dirty="0"/>
              <a:t> </a:t>
            </a:r>
            <a:r>
              <a:rPr lang="ru-RU" sz="2000" dirty="0" err="1"/>
              <a:t>соціалізації</a:t>
            </a:r>
            <a:r>
              <a:rPr lang="ru-RU" sz="2000" dirty="0"/>
              <a:t> </a:t>
            </a:r>
            <a:r>
              <a:rPr lang="ru-RU" sz="2000" dirty="0" err="1" smtClean="0"/>
              <a:t>особистості</a:t>
            </a:r>
            <a:r>
              <a:rPr lang="ru-RU" sz="2000" b="1" dirty="0" smtClean="0"/>
              <a:t>» та </a:t>
            </a:r>
            <a:r>
              <a:rPr lang="ru-RU" sz="2000" b="1" dirty="0" err="1" smtClean="0"/>
              <a:t>авторській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освітньо-гуманітарній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програмі</a:t>
            </a:r>
            <a:r>
              <a:rPr lang="ru-RU" sz="2000" b="1" dirty="0" smtClean="0"/>
              <a:t>  «</a:t>
            </a:r>
            <a:r>
              <a:rPr lang="ru-RU" sz="2000" b="1" dirty="0" err="1" smtClean="0"/>
              <a:t>Моє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місто</a:t>
            </a:r>
            <a:r>
              <a:rPr lang="ru-RU" sz="2000" b="1" dirty="0" smtClean="0"/>
              <a:t> – </a:t>
            </a:r>
            <a:r>
              <a:rPr lang="ru-RU" sz="2000" b="1" dirty="0" err="1" smtClean="0"/>
              <a:t>мій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навчальний</a:t>
            </a:r>
            <a:r>
              <a:rPr lang="ru-RU" sz="2000" b="1" dirty="0" smtClean="0"/>
              <a:t> заклад», </a:t>
            </a:r>
            <a:r>
              <a:rPr lang="ru-RU" sz="2000" b="1" dirty="0" err="1" smtClean="0"/>
              <a:t>вчитель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Стадник</a:t>
            </a:r>
            <a:r>
              <a:rPr lang="ru-RU" sz="2000" b="1" dirty="0" smtClean="0"/>
              <a:t> О.М.</a:t>
            </a:r>
            <a:endParaRPr lang="ru-RU" sz="2000" b="1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25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7869" y="1888282"/>
            <a:ext cx="2901297" cy="230425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4093045"/>
            <a:ext cx="3496112" cy="276495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1952124"/>
            <a:ext cx="3981418" cy="260162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00690" y="4192538"/>
            <a:ext cx="3355686" cy="266546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6247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36</a:t>
            </a:r>
            <a:endParaRPr lang="ru-RU" dirty="0"/>
          </a:p>
        </p:txBody>
      </p:sp>
      <p:sp>
        <p:nvSpPr>
          <p:cNvPr id="3" name="Пятиугольник 2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37</a:t>
            </a:r>
            <a:endParaRPr lang="ru-RU" dirty="0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gray">
          <a:xfrm rot="5400000">
            <a:off x="877186" y="5278051"/>
            <a:ext cx="685800" cy="2057400"/>
          </a:xfrm>
          <a:prstGeom prst="leftArrow">
            <a:avLst>
              <a:gd name="adj1" fmla="val 62037"/>
              <a:gd name="adj2" fmla="val 54861"/>
            </a:avLst>
          </a:prstGeom>
          <a:gradFill rotWithShape="0">
            <a:gsLst>
              <a:gs pos="0">
                <a:srgbClr val="969696"/>
              </a:gs>
              <a:gs pos="100000">
                <a:srgbClr val="006666">
                  <a:alpha val="9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39741" y="3140968"/>
            <a:ext cx="4216235" cy="3657600"/>
            <a:chOff x="75" y="1680"/>
            <a:chExt cx="2151" cy="1968"/>
          </a:xfrm>
        </p:grpSpPr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576" y="1680"/>
              <a:ext cx="1152" cy="196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Verdana" pitchFamily="34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75" y="1824"/>
              <a:ext cx="2151" cy="1673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err="1" smtClean="0">
                  <a:solidFill>
                    <a:schemeClr val="bg1"/>
                  </a:solidFill>
                  <a:latin typeface="Verdana" pitchFamily="34" charset="0"/>
                </a:rPr>
                <a:t>Діти</a:t>
              </a: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пільгової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 smtClean="0">
                  <a:solidFill>
                    <a:schemeClr val="bg1"/>
                  </a:solidFill>
                  <a:latin typeface="Verdana" pitchFamily="34" charset="0"/>
                </a:rPr>
                <a:t>категорії</a:t>
              </a:r>
              <a:endParaRPr lang="ru-RU" altLang="ru-RU" sz="14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 smtClean="0">
                  <a:solidFill>
                    <a:schemeClr val="bg1"/>
                  </a:solidFill>
                  <a:latin typeface="Verdana" pitchFamily="34" charset="0"/>
                </a:rPr>
                <a:t>забезпечені</a:t>
              </a: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матеріальною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 smtClean="0">
                  <a:solidFill>
                    <a:schemeClr val="bg1"/>
                  </a:solidFill>
                  <a:latin typeface="Verdana" pitchFamily="34" charset="0"/>
                </a:rPr>
                <a:t>допомогою</a:t>
              </a:r>
              <a:endParaRPr lang="ru-RU" altLang="ru-RU" sz="14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7500грн.</a:t>
              </a:r>
              <a:endParaRPr lang="ru-RU" altLang="ru-RU" sz="14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безкоштовним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 smtClean="0">
                  <a:solidFill>
                    <a:schemeClr val="bg1"/>
                  </a:solidFill>
                  <a:latin typeface="Verdana" pitchFamily="34" charset="0"/>
                </a:rPr>
                <a:t>гарячим</a:t>
              </a:r>
              <a:endParaRPr lang="ru-RU" altLang="ru-RU" sz="14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харчуванням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в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їдальні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гімназії</a:t>
              </a: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812193 грн. 90 коп.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4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Єдиними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 квитками</a:t>
              </a: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4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кошти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 для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придбання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Verdana" pitchFamily="34" charset="0"/>
                </a:rPr>
                <a:t>зимового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 err="1" smtClean="0">
                  <a:solidFill>
                    <a:schemeClr val="bg1"/>
                  </a:solidFill>
                  <a:latin typeface="Verdana" pitchFamily="34" charset="0"/>
                </a:rPr>
                <a:t>взуття</a:t>
              </a:r>
              <a:endParaRPr lang="ru-RU" altLang="ru-RU" sz="14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400" b="1" dirty="0">
                  <a:solidFill>
                    <a:schemeClr val="bg1"/>
                  </a:solidFill>
                  <a:latin typeface="Verdana" pitchFamily="34" charset="0"/>
                </a:rPr>
                <a:t>7480 </a:t>
              </a:r>
              <a:r>
                <a:rPr lang="ru-RU" altLang="ru-RU" sz="1400" b="1" dirty="0" err="1" smtClean="0">
                  <a:solidFill>
                    <a:schemeClr val="bg1"/>
                  </a:solidFill>
                  <a:latin typeface="Verdana" pitchFamily="34" charset="0"/>
                </a:rPr>
                <a:t>грн</a:t>
              </a:r>
              <a:endParaRPr lang="ru-RU" altLang="ru-RU" sz="1400" b="1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err="1" smtClean="0">
                  <a:solidFill>
                    <a:schemeClr val="bg1"/>
                  </a:solidFill>
                  <a:latin typeface="Verdana" pitchFamily="34" charset="0"/>
                </a:rPr>
                <a:t>шкільною</a:t>
              </a:r>
              <a:r>
                <a:rPr lang="ru-RU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 формою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1400" b="1" dirty="0" smtClean="0">
                  <a:solidFill>
                    <a:schemeClr val="bg1"/>
                  </a:solidFill>
                  <a:latin typeface="Verdana" pitchFamily="34" charset="0"/>
                </a:rPr>
                <a:t>2280грн.</a:t>
              </a:r>
              <a:endParaRPr lang="ru-RU" altLang="ru-RU" sz="14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91386" y="254955"/>
            <a:ext cx="8935681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	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Соціальний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захист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збереження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та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зміцнення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здоров’я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учнів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та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педагогічних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працівників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64496" y="5085184"/>
            <a:ext cx="45720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err="1" smtClean="0"/>
              <a:t>Табір</a:t>
            </a:r>
            <a:r>
              <a:rPr lang="ru-RU" dirty="0" smtClean="0"/>
              <a:t> «Сонечко» </a:t>
            </a:r>
            <a:r>
              <a:rPr lang="ru-RU" dirty="0" err="1" smtClean="0"/>
              <a:t>охоплено</a:t>
            </a:r>
            <a:r>
              <a:rPr lang="ru-RU" dirty="0" smtClean="0"/>
              <a:t> </a:t>
            </a:r>
            <a:r>
              <a:rPr lang="ru-RU" dirty="0"/>
              <a:t>392 </a:t>
            </a:r>
            <a:r>
              <a:rPr lang="ru-RU" dirty="0" err="1" smtClean="0"/>
              <a:t>учні</a:t>
            </a:r>
            <a:r>
              <a:rPr lang="ru-RU" dirty="0" smtClean="0"/>
              <a:t>. </a:t>
            </a:r>
            <a:r>
              <a:rPr lang="ru-RU" dirty="0"/>
              <a:t>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smtClean="0"/>
              <a:t>оздоровлено </a:t>
            </a:r>
            <a:r>
              <a:rPr lang="ru-RU" dirty="0"/>
              <a:t>15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пільгового</a:t>
            </a:r>
            <a:r>
              <a:rPr lang="ru-RU" dirty="0"/>
              <a:t> контингенту. У </a:t>
            </a:r>
            <a:r>
              <a:rPr lang="ru-RU" dirty="0" err="1"/>
              <a:t>шкільній</a:t>
            </a:r>
            <a:r>
              <a:rPr lang="ru-RU" dirty="0"/>
              <a:t> </a:t>
            </a:r>
            <a:r>
              <a:rPr lang="ru-RU" dirty="0" err="1"/>
              <a:t>їдальні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організовано</a:t>
            </a:r>
            <a:r>
              <a:rPr lang="ru-RU" dirty="0"/>
              <a:t> </a:t>
            </a:r>
            <a:r>
              <a:rPr lang="ru-RU" dirty="0" err="1"/>
              <a:t>дворазове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та залучено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бюджетних</a:t>
            </a:r>
            <a:r>
              <a:rPr lang="ru-RU" dirty="0"/>
              <a:t> – 5150 грн.,    </a:t>
            </a:r>
            <a:r>
              <a:rPr lang="ru-RU" dirty="0" err="1"/>
              <a:t>батьківських</a:t>
            </a:r>
            <a:r>
              <a:rPr lang="ru-RU" dirty="0"/>
              <a:t> –  131950 </a:t>
            </a:r>
            <a:r>
              <a:rPr lang="ru-RU" dirty="0" err="1"/>
              <a:t>грн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13486" y="1700808"/>
            <a:ext cx="4554314" cy="3096344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1412776"/>
            <a:ext cx="4572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err="1"/>
              <a:t>У</a:t>
            </a:r>
            <a:r>
              <a:rPr lang="ru-RU" dirty="0" err="1" smtClean="0"/>
              <a:t>сього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харчування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ХГ № 172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бюджету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витрачено</a:t>
            </a:r>
            <a:r>
              <a:rPr lang="ru-RU" dirty="0"/>
              <a:t> </a:t>
            </a:r>
            <a:r>
              <a:rPr lang="ru-RU" dirty="0" smtClean="0"/>
              <a:t> 812193 </a:t>
            </a:r>
            <a:r>
              <a:rPr lang="ru-RU" dirty="0"/>
              <a:t>грн. 90 коп.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3059832" y="6390084"/>
            <a:ext cx="1093381" cy="495300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2417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4624"/>
            <a:ext cx="736772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54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Дотримання</a:t>
            </a:r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правопорядку</a:t>
            </a:r>
            <a:endParaRPr lang="ru-RU" sz="54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196752"/>
            <a:ext cx="66210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На </a:t>
            </a:r>
            <a:r>
              <a:rPr lang="ru-RU" dirty="0" err="1"/>
              <a:t>обліку</a:t>
            </a:r>
            <a:r>
              <a:rPr lang="ru-RU" dirty="0"/>
              <a:t> в </a:t>
            </a:r>
            <a:r>
              <a:rPr lang="ru-RU" dirty="0" err="1"/>
              <a:t>гімназії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9 </a:t>
            </a:r>
            <a:r>
              <a:rPr lang="ru-RU" dirty="0" err="1"/>
              <a:t>учнів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1 </a:t>
            </a:r>
            <a:r>
              <a:rPr lang="ru-RU" dirty="0" err="1" smtClean="0"/>
              <a:t>учень</a:t>
            </a:r>
            <a:r>
              <a:rPr lang="ru-RU" dirty="0" smtClean="0"/>
              <a:t> </a:t>
            </a:r>
            <a:r>
              <a:rPr lang="ru-RU" dirty="0" err="1"/>
              <a:t>скоїв</a:t>
            </a:r>
            <a:r>
              <a:rPr lang="ru-RU" dirty="0"/>
              <a:t> </a:t>
            </a:r>
            <a:r>
              <a:rPr lang="ru-RU" dirty="0" err="1"/>
              <a:t>правопорушення</a:t>
            </a:r>
            <a:r>
              <a:rPr lang="ru-RU" dirty="0"/>
              <a:t> і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 smtClean="0"/>
              <a:t>обліку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ювенальній</a:t>
            </a:r>
            <a:r>
              <a:rPr lang="ru-RU" dirty="0"/>
              <a:t> </a:t>
            </a:r>
            <a:r>
              <a:rPr lang="ru-RU" dirty="0" err="1"/>
              <a:t>превенції</a:t>
            </a:r>
            <a:r>
              <a:rPr lang="ru-RU" dirty="0"/>
              <a:t> </a:t>
            </a:r>
            <a:r>
              <a:rPr lang="ru-RU" dirty="0" err="1"/>
              <a:t>Київського</a:t>
            </a:r>
            <a:r>
              <a:rPr lang="ru-RU" dirty="0"/>
              <a:t> ВП ГУНП в </a:t>
            </a:r>
            <a:r>
              <a:rPr lang="ru-RU" dirty="0" err="1"/>
              <a:t>Харківській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95525"/>
            <a:ext cx="7301086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7740352" y="4293096"/>
            <a:ext cx="1093381" cy="4953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081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4159" y="254955"/>
            <a:ext cx="8552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Дисциплінарна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практика та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аналіз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звернень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громадян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питань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діяльності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навчального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заклад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7974418" y="6174693"/>
            <a:ext cx="1093381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</a:t>
            </a:r>
            <a:r>
              <a:rPr lang="uk-UA" dirty="0" smtClean="0"/>
              <a:t>8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3405" y="1438056"/>
            <a:ext cx="8484781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Протягом</a:t>
            </a:r>
            <a:r>
              <a:rPr lang="ru-RU" sz="2000" b="1" dirty="0"/>
              <a:t> року до </a:t>
            </a:r>
            <a:r>
              <a:rPr lang="ru-RU" sz="2000" b="1" dirty="0" err="1"/>
              <a:t>адміністрації</a:t>
            </a:r>
            <a:r>
              <a:rPr lang="ru-RU" sz="2000" b="1" dirty="0"/>
              <a:t> </a:t>
            </a:r>
            <a:r>
              <a:rPr lang="ru-RU" sz="2000" b="1" dirty="0" err="1"/>
              <a:t>гімназії</a:t>
            </a:r>
            <a:r>
              <a:rPr lang="ru-RU" sz="2000" b="1" dirty="0"/>
              <a:t> </a:t>
            </a:r>
            <a:r>
              <a:rPr lang="ru-RU" sz="2000" b="1" dirty="0" err="1"/>
              <a:t>надійшло</a:t>
            </a:r>
            <a:r>
              <a:rPr lang="ru-RU" sz="2000" b="1" dirty="0"/>
              <a:t> </a:t>
            </a:r>
            <a:r>
              <a:rPr lang="ru-RU" sz="2000" b="1" dirty="0" smtClean="0"/>
              <a:t>18 </a:t>
            </a:r>
            <a:r>
              <a:rPr lang="ru-RU" sz="2000" b="1" dirty="0" err="1" smtClean="0"/>
              <a:t>звернень</a:t>
            </a:r>
            <a:endParaRPr lang="ru-RU" sz="20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3404" y="1988840"/>
            <a:ext cx="3458516" cy="2304256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3648" y="4409095"/>
            <a:ext cx="3807005" cy="244890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 rot="20809111">
            <a:off x="2828792" y="2802587"/>
            <a:ext cx="5647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Про </a:t>
            </a:r>
            <a:r>
              <a:rPr lang="ru-RU" sz="2400" dirty="0" err="1" smtClean="0">
                <a:latin typeface="Monotype Corsiva" panose="03010101010201010101" pitchFamily="66" charset="0"/>
              </a:rPr>
              <a:t>виконання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ремонтних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робіт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,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про </a:t>
            </a:r>
            <a:r>
              <a:rPr lang="ru-RU" sz="2400" dirty="0" err="1">
                <a:latin typeface="Monotype Corsiva" panose="03010101010201010101" pitchFamily="66" charset="0"/>
              </a:rPr>
              <a:t>організацію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безпеки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життєдіяльності</a:t>
            </a:r>
            <a:r>
              <a:rPr lang="ru-RU" sz="2400" dirty="0">
                <a:latin typeface="Monotype Corsiva" panose="03010101010201010101" pitchFamily="66" charset="0"/>
              </a:rPr>
              <a:t> у ХГ № 172, 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про </a:t>
            </a:r>
            <a:r>
              <a:rPr lang="ru-RU" sz="2400" dirty="0" err="1">
                <a:latin typeface="Monotype Corsiva" panose="03010101010201010101" pitchFamily="66" charset="0"/>
              </a:rPr>
              <a:t>наявність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трудових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спорів</a:t>
            </a:r>
            <a:r>
              <a:rPr lang="ru-RU" sz="2400" dirty="0" smtClean="0">
                <a:latin typeface="Monotype Corsiva" panose="03010101010201010101" pitchFamily="66" charset="0"/>
              </a:rPr>
              <a:t>,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про </a:t>
            </a:r>
            <a:r>
              <a:rPr lang="ru-RU" sz="2400" dirty="0" err="1">
                <a:latin typeface="Monotype Corsiva" panose="03010101010201010101" pitchFamily="66" charset="0"/>
              </a:rPr>
              <a:t>випадки</a:t>
            </a:r>
            <a:r>
              <a:rPr lang="ru-RU" sz="2400" dirty="0">
                <a:latin typeface="Monotype Corsiva" panose="03010101010201010101" pitchFamily="66" charset="0"/>
              </a:rPr>
              <a:t> та </a:t>
            </a:r>
            <a:r>
              <a:rPr lang="ru-RU" sz="2400" dirty="0" err="1">
                <a:latin typeface="Monotype Corsiva" panose="03010101010201010101" pitchFamily="66" charset="0"/>
              </a:rPr>
              <a:t>кількість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конфліктів</a:t>
            </a:r>
            <a:r>
              <a:rPr lang="ru-RU" sz="2400" dirty="0">
                <a:latin typeface="Monotype Corsiva" panose="03010101010201010101" pitchFamily="66" charset="0"/>
              </a:rPr>
              <a:t> у трудовому </a:t>
            </a:r>
            <a:r>
              <a:rPr lang="ru-RU" sz="2400" dirty="0" err="1">
                <a:latin typeface="Monotype Corsiva" panose="03010101010201010101" pitchFamily="66" charset="0"/>
              </a:rPr>
              <a:t>колективі</a:t>
            </a:r>
            <a:r>
              <a:rPr lang="ru-RU" sz="2400" dirty="0" smtClean="0">
                <a:latin typeface="Monotype Corsiva" panose="03010101010201010101" pitchFamily="66" charset="0"/>
              </a:rPr>
              <a:t>,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про </a:t>
            </a:r>
            <a:r>
              <a:rPr lang="ru-RU" sz="2400" dirty="0" err="1">
                <a:latin typeface="Monotype Corsiva" panose="03010101010201010101" pitchFamily="66" charset="0"/>
              </a:rPr>
              <a:t>кількість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latin typeface="Monotype Corsiva" panose="03010101010201010101" pitchFamily="66" charset="0"/>
              </a:rPr>
              <a:t>вихованців</a:t>
            </a:r>
            <a:r>
              <a:rPr lang="ru-RU" sz="2400" dirty="0">
                <a:latin typeface="Monotype Corsiva" panose="03010101010201010101" pitchFamily="66" charset="0"/>
              </a:rPr>
              <a:t>,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які</a:t>
            </a:r>
            <a:r>
              <a:rPr lang="ru-RU" sz="2400" dirty="0">
                <a:latin typeface="Monotype Corsiva" panose="03010101010201010101" pitchFamily="66" charset="0"/>
              </a:rPr>
              <a:t> не </a:t>
            </a:r>
            <a:r>
              <a:rPr lang="ru-RU" sz="2400" dirty="0" err="1">
                <a:latin typeface="Monotype Corsiva" panose="03010101010201010101" pitchFamily="66" charset="0"/>
              </a:rPr>
              <a:t>відвідували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заняття</a:t>
            </a:r>
            <a:r>
              <a:rPr lang="ru-RU" sz="2400" dirty="0">
                <a:latin typeface="Monotype Corsiva" panose="03010101010201010101" pitchFamily="66" charset="0"/>
              </a:rPr>
              <a:t> без </a:t>
            </a:r>
            <a:r>
              <a:rPr lang="ru-RU" sz="2400" dirty="0" err="1">
                <a:latin typeface="Monotype Corsiva" panose="03010101010201010101" pitchFamily="66" charset="0"/>
              </a:rPr>
              <a:t>поважних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причин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670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4624"/>
            <a:ext cx="770485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Залучення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педагогічної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батьківської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громадськості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управління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гімназією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14082"/>
            <a:ext cx="4248472" cy="292735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13868" y="1014082"/>
            <a:ext cx="4611515" cy="276642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3691748"/>
            <a:ext cx="4717962" cy="316625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74588" y="3780509"/>
            <a:ext cx="4750796" cy="307748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3059832" y="6390084"/>
            <a:ext cx="1093381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29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1260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6732240" y="6233442"/>
            <a:ext cx="849288" cy="4359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3</a:t>
            </a: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2908300" y="1628056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000">
                <a:latin typeface="Arial" pitchFamily="34" charset="0"/>
              </a:rPr>
              <a:t>формування соціальної та громадянської позиції, високого рівня культури мислення, соціальних норм, екологічної моральності та обізнаності, самостійності, власної гідності, готовності до трудової діяльності, професійного самовизначення, відповідальності за свої дії;</a:t>
            </a:r>
            <a:endParaRPr lang="ru-RU" altLang="ru-RU" sz="1000">
              <a:latin typeface="Arial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1143000" y="1628056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>
                <a:latin typeface="Arial" pitchFamily="34" charset="0"/>
              </a:rPr>
              <a:t>пошук і відбір для навчання талановитої молоді;</a:t>
            </a:r>
            <a:endParaRPr lang="ru-RU" altLang="ru-RU" sz="1400">
              <a:latin typeface="Arial" pitchFamily="34" charset="0"/>
            </a:endParaRPr>
          </a:p>
        </p:txBody>
      </p:sp>
      <p:grpSp>
        <p:nvGrpSpPr>
          <p:cNvPr id="34" name="Group 5"/>
          <p:cNvGrpSpPr>
            <a:grpSpLocks/>
          </p:cNvGrpSpPr>
          <p:nvPr/>
        </p:nvGrpSpPr>
        <p:grpSpPr bwMode="auto">
          <a:xfrm>
            <a:off x="1371600" y="332656"/>
            <a:ext cx="6096000" cy="990600"/>
            <a:chOff x="624" y="1152"/>
            <a:chExt cx="4080" cy="720"/>
          </a:xfrm>
        </p:grpSpPr>
        <p:sp>
          <p:nvSpPr>
            <p:cNvPr id="35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solidFill>
              <a:srgbClr val="9B96D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36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50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51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52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53" name="Oval 11"/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37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38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46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47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48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49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39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40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42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43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41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DFB62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DFB62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sp>
        <p:nvSpPr>
          <p:cNvPr id="54" name="Text Box 25"/>
          <p:cNvSpPr txBox="1">
            <a:spLocks noChangeArrowheads="1"/>
          </p:cNvSpPr>
          <p:nvPr/>
        </p:nvSpPr>
        <p:spPr bwMode="gray">
          <a:xfrm>
            <a:off x="1524000" y="643806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5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gray">
          <a:xfrm>
            <a:off x="3276600" y="643806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6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gray">
          <a:xfrm>
            <a:off x="4953000" y="643806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7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7" name="Text Box 28"/>
          <p:cNvSpPr txBox="1">
            <a:spLocks noChangeArrowheads="1"/>
          </p:cNvSpPr>
          <p:nvPr/>
        </p:nvSpPr>
        <p:spPr bwMode="gray">
          <a:xfrm>
            <a:off x="6629400" y="643806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8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8" name="AutoShape 29"/>
          <p:cNvSpPr>
            <a:spLocks noChangeArrowheads="1"/>
          </p:cNvSpPr>
          <p:nvPr/>
        </p:nvSpPr>
        <p:spPr bwMode="auto">
          <a:xfrm>
            <a:off x="6413500" y="1628056"/>
            <a:ext cx="1617663" cy="2590800"/>
          </a:xfrm>
          <a:prstGeom prst="roundRect">
            <a:avLst>
              <a:gd name="adj" fmla="val 13745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 для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природу,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AutoShape 30"/>
          <p:cNvSpPr>
            <a:spLocks noChangeArrowheads="1"/>
          </p:cNvSpPr>
          <p:nvPr/>
        </p:nvSpPr>
        <p:spPr bwMode="auto">
          <a:xfrm>
            <a:off x="4648200" y="1656595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92D050"/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засад здорового способу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психічного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AutoShape 3"/>
          <p:cNvSpPr>
            <a:spLocks noChangeArrowheads="1"/>
          </p:cNvSpPr>
          <p:nvPr/>
        </p:nvSpPr>
        <p:spPr bwMode="auto">
          <a:xfrm>
            <a:off x="2908300" y="1648694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00B0F0"/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dirty="0" err="1" smtClean="0">
                <a:solidFill>
                  <a:schemeClr val="bg1"/>
                </a:solidFill>
              </a:rPr>
              <a:t>Виховання</a:t>
            </a:r>
            <a:r>
              <a:rPr lang="ru-RU" sz="1600" b="1" dirty="0" smtClean="0">
                <a:solidFill>
                  <a:schemeClr val="bg1"/>
                </a:solidFill>
              </a:rPr>
              <a:t>  в </a:t>
            </a:r>
            <a:r>
              <a:rPr lang="ru-RU" sz="1600" b="1" dirty="0" err="1" smtClean="0">
                <a:solidFill>
                  <a:schemeClr val="bg1"/>
                </a:solidFill>
              </a:rPr>
              <a:t>учнів</a:t>
            </a:r>
            <a:r>
              <a:rPr lang="ru-RU" sz="1600" b="1" dirty="0" smtClean="0">
                <a:solidFill>
                  <a:schemeClr val="bg1"/>
                </a:solidFill>
              </a:rPr>
              <a:t>  </a:t>
            </a:r>
            <a:r>
              <a:rPr lang="ru-RU" sz="1600" b="1" dirty="0" err="1" smtClean="0">
                <a:solidFill>
                  <a:schemeClr val="bg1"/>
                </a:solidFill>
              </a:rPr>
              <a:t>поваги</a:t>
            </a:r>
            <a:r>
              <a:rPr lang="ru-RU" sz="1600" b="1" dirty="0" smtClean="0">
                <a:solidFill>
                  <a:schemeClr val="bg1"/>
                </a:solidFill>
              </a:rPr>
              <a:t> до </a:t>
            </a:r>
            <a:r>
              <a:rPr lang="ru-RU" sz="1600" b="1" dirty="0" err="1" smtClean="0">
                <a:solidFill>
                  <a:schemeClr val="bg1"/>
                </a:solidFill>
              </a:rPr>
              <a:t>Конституції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України</a:t>
            </a:r>
            <a:r>
              <a:rPr lang="ru-RU" sz="1600" b="1" dirty="0" smtClean="0">
                <a:solidFill>
                  <a:schemeClr val="bg1"/>
                </a:solidFill>
              </a:rPr>
              <a:t>, </a:t>
            </a:r>
            <a:r>
              <a:rPr lang="ru-RU" sz="1600" b="1" dirty="0" err="1" smtClean="0">
                <a:solidFill>
                  <a:schemeClr val="bg1"/>
                </a:solidFill>
              </a:rPr>
              <a:t>державних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символів</a:t>
            </a:r>
            <a:r>
              <a:rPr lang="ru-RU" sz="1600" b="1" dirty="0" smtClean="0">
                <a:solidFill>
                  <a:schemeClr val="bg1"/>
                </a:solidFill>
              </a:rPr>
              <a:t> , прав </a:t>
            </a:r>
            <a:r>
              <a:rPr lang="ru-RU" sz="1600" b="1" dirty="0" err="1" smtClean="0">
                <a:solidFill>
                  <a:schemeClr val="bg1"/>
                </a:solidFill>
              </a:rPr>
              <a:t>і</a:t>
            </a:r>
            <a:r>
              <a:rPr lang="ru-RU" sz="1600" b="1" dirty="0" smtClean="0">
                <a:solidFill>
                  <a:schemeClr val="bg1"/>
                </a:solidFill>
              </a:rPr>
              <a:t> свобод </a:t>
            </a:r>
            <a:r>
              <a:rPr lang="ru-RU" sz="1600" b="1" dirty="0" err="1" smtClean="0">
                <a:solidFill>
                  <a:schemeClr val="bg1"/>
                </a:solidFill>
              </a:rPr>
              <a:t>людини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і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громадянина</a:t>
            </a:r>
            <a:r>
              <a:rPr lang="ru-RU" sz="1600" b="1" dirty="0" smtClean="0">
                <a:solidFill>
                  <a:schemeClr val="bg1"/>
                </a:solidFill>
              </a:rPr>
              <a:t>;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AutoShape 4"/>
          <p:cNvSpPr>
            <a:spLocks noChangeArrowheads="1"/>
          </p:cNvSpPr>
          <p:nvPr/>
        </p:nvSpPr>
        <p:spPr bwMode="auto">
          <a:xfrm>
            <a:off x="1143000" y="1648694"/>
            <a:ext cx="1676400" cy="2590800"/>
          </a:xfrm>
          <a:prstGeom prst="roundRect">
            <a:avLst>
              <a:gd name="adj" fmla="val 13745"/>
            </a:avLst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обдарувань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xmlns="" val="152725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" y="4552034"/>
            <a:ext cx="3171669" cy="228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4624"/>
            <a:ext cx="83058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Головні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завдання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поставлені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перед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гімназією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,</a:t>
            </a:r>
            <a:r>
              <a:rPr lang="ru-RU" sz="2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виконані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;</a:t>
            </a:r>
            <a:r>
              <a:rPr lang="ru-RU" sz="2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створені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належні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умови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організації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навчально-виховного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процесу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3803" y="620688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1000" y="1196752"/>
            <a:ext cx="4486274" cy="292417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>
            <a:off x="3059832" y="6390084"/>
            <a:ext cx="1093381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</a:t>
            </a:r>
            <a:r>
              <a:rPr lang="uk-UA" dirty="0" smtClean="0"/>
              <a:t>0</a:t>
            </a:r>
            <a:endParaRPr lang="ru-RU" dirty="0"/>
          </a:p>
        </p:txBody>
      </p:sp>
      <p:sp>
        <p:nvSpPr>
          <p:cNvPr id="7" name="AutoShape 2" descr="https://mail.ukr.net/attach/show/14957933253181065365/1/%D0%94%D0%B7%D0%B2%D0%BE%D0%BD%D0%B8%D0%BA%20%D0%93%D1%96%D0%BC%D0%BD%D0%B0%D0%B7%D1%96%D1%8F%20172.jpg"/>
          <p:cNvSpPr>
            <a:spLocks noChangeAspect="1" noChangeArrowheads="1"/>
          </p:cNvSpPr>
          <p:nvPr/>
        </p:nvSpPr>
        <p:spPr bwMode="auto">
          <a:xfrm>
            <a:off x="155575" y="-4433888"/>
            <a:ext cx="13916025" cy="924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090779" y="3754979"/>
            <a:ext cx="4486274" cy="29241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89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2" y="1700808"/>
            <a:ext cx="9104053" cy="3672692"/>
            <a:chOff x="672" y="1240"/>
            <a:chExt cx="6419" cy="2714"/>
          </a:xfrm>
        </p:grpSpPr>
        <p:pic>
          <p:nvPicPr>
            <p:cNvPr id="7" name="Picture 5" descr="whiteline_00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370"/>
              <a:ext cx="1479" cy="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whiteline_0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" y="1625"/>
              <a:ext cx="1346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whiteline_0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" y="1897"/>
              <a:ext cx="919" cy="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672" y="1240"/>
              <a:ext cx="0" cy="20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683" y="3289"/>
              <a:ext cx="6408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726" y="2018"/>
              <a:ext cx="952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36 </a:t>
              </a:r>
              <a:r>
                <a:rPr lang="ru-RU" altLang="ru-RU" sz="14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класів</a:t>
              </a:r>
              <a:endPara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1006 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учнів</a:t>
              </a:r>
              <a:endPara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27,9 </a:t>
              </a:r>
              <a:r>
                <a:rPr lang="ru-RU" altLang="ru-RU" sz="14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учнів</a:t>
              </a:r>
              <a:r>
                <a:rPr lang="ru-RU" altLang="ru-RU" sz="1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на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клас</a:t>
              </a:r>
              <a:endPara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941" y="2941"/>
              <a:ext cx="0" cy="7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3356" y="2941"/>
              <a:ext cx="0" cy="7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726" y="3348"/>
              <a:ext cx="115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14  </a:t>
              </a:r>
              <a:r>
                <a:rPr lang="uk-UA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2015</a:t>
              </a:r>
              <a:endPara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069" y="3663"/>
              <a:ext cx="115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15 </a:t>
              </a:r>
              <a:r>
                <a:rPr lang="uk-UA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2016</a:t>
              </a:r>
              <a:endPara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692" y="3556"/>
              <a:ext cx="115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16 </a:t>
              </a:r>
              <a:r>
                <a:rPr lang="uk-UA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uk-UA" altLang="ru-RU" sz="2400" b="1" dirty="0" smtClean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2017</a:t>
              </a:r>
              <a:endPara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8" descr="R_chevron0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" y="2322"/>
              <a:ext cx="30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R_chevron0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" y="2322"/>
              <a:ext cx="304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Блок-схема: перфолента 19"/>
          <p:cNvSpPr/>
          <p:nvPr/>
        </p:nvSpPr>
        <p:spPr>
          <a:xfrm>
            <a:off x="6804248" y="6309320"/>
            <a:ext cx="720080" cy="36004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4</a:t>
            </a:r>
            <a:endParaRPr lang="ru-RU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7632" y="6896"/>
            <a:ext cx="36083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296814" y="432768"/>
            <a:ext cx="6635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Учнівський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ресурс </a:t>
            </a:r>
            <a:r>
              <a:rPr lang="ru-RU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гімназії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75275" y="2648099"/>
            <a:ext cx="2232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altLang="ru-RU" sz="1600" b="1" dirty="0">
                <a:solidFill>
                  <a:srgbClr val="000000"/>
                </a:solidFill>
                <a:latin typeface="Arial" pitchFamily="34" charset="0"/>
              </a:rPr>
              <a:t>36 класів</a:t>
            </a:r>
          </a:p>
          <a:p>
            <a:pPr algn="ctr">
              <a:spcBef>
                <a:spcPct val="0"/>
              </a:spcBef>
            </a:pPr>
            <a:r>
              <a:rPr lang="uk-UA" altLang="ru-RU" sz="1600" b="1" dirty="0">
                <a:solidFill>
                  <a:srgbClr val="000000"/>
                </a:solidFill>
                <a:latin typeface="Arial" pitchFamily="34" charset="0"/>
              </a:rPr>
              <a:t>1040 </a:t>
            </a:r>
            <a:r>
              <a:rPr lang="uk-UA" altLang="ru-RU" sz="1600" b="1" dirty="0" smtClean="0">
                <a:solidFill>
                  <a:srgbClr val="000000"/>
                </a:solidFill>
                <a:latin typeface="Arial" pitchFamily="34" charset="0"/>
              </a:rPr>
              <a:t>учнів</a:t>
            </a:r>
            <a:endParaRPr lang="uk-UA" altLang="ru-RU" sz="16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uk-UA" altLang="ru-RU" sz="1600" b="1" dirty="0">
                <a:solidFill>
                  <a:srgbClr val="000000"/>
                </a:solidFill>
                <a:latin typeface="Arial" pitchFamily="34" charset="0"/>
              </a:rPr>
              <a:t>28,9 учнів на клас</a:t>
            </a:r>
            <a:endParaRPr lang="en-US" altLang="ru-RU" sz="1600" b="1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</a:pPr>
            <a:endParaRPr lang="ru-RU" altLang="ru-RU" dirty="0">
              <a:latin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84208" y="2360067"/>
            <a:ext cx="2232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altLang="ru-RU" sz="1600" b="1" dirty="0" smtClean="0">
                <a:solidFill>
                  <a:srgbClr val="000000"/>
                </a:solidFill>
                <a:latin typeface="Arial" pitchFamily="34" charset="0"/>
              </a:rPr>
              <a:t>37 </a:t>
            </a:r>
            <a:r>
              <a:rPr lang="uk-UA" altLang="ru-RU" sz="1600" b="1" dirty="0">
                <a:solidFill>
                  <a:srgbClr val="000000"/>
                </a:solidFill>
                <a:latin typeface="Arial" pitchFamily="34" charset="0"/>
              </a:rPr>
              <a:t>класів</a:t>
            </a:r>
          </a:p>
          <a:p>
            <a:pPr algn="ctr">
              <a:spcBef>
                <a:spcPct val="0"/>
              </a:spcBef>
            </a:pPr>
            <a:r>
              <a:rPr lang="uk-UA" altLang="ru-RU" sz="1600" b="1" dirty="0">
                <a:solidFill>
                  <a:srgbClr val="000000"/>
                </a:solidFill>
                <a:latin typeface="Arial" pitchFamily="34" charset="0"/>
              </a:rPr>
              <a:t>1040 </a:t>
            </a:r>
            <a:r>
              <a:rPr lang="uk-UA" altLang="ru-RU" sz="1600" b="1" dirty="0" smtClean="0">
                <a:solidFill>
                  <a:srgbClr val="000000"/>
                </a:solidFill>
                <a:latin typeface="Arial" pitchFamily="34" charset="0"/>
              </a:rPr>
              <a:t>учнів</a:t>
            </a:r>
            <a:endParaRPr lang="uk-UA" altLang="ru-RU" sz="16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spcBef>
                <a:spcPct val="0"/>
              </a:spcBef>
            </a:pPr>
            <a:r>
              <a:rPr lang="uk-UA" altLang="ru-RU" sz="1600" b="1" dirty="0" smtClean="0">
                <a:solidFill>
                  <a:srgbClr val="000000"/>
                </a:solidFill>
                <a:latin typeface="Arial" pitchFamily="34" charset="0"/>
              </a:rPr>
              <a:t>28,1 </a:t>
            </a:r>
            <a:r>
              <a:rPr lang="uk-UA" altLang="ru-RU" sz="1600" b="1" dirty="0">
                <a:solidFill>
                  <a:srgbClr val="000000"/>
                </a:solidFill>
                <a:latin typeface="Arial" pitchFamily="34" charset="0"/>
              </a:rPr>
              <a:t>учнів на клас</a:t>
            </a:r>
            <a:endParaRPr lang="en-US" altLang="ru-RU" sz="1600" b="1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</a:pPr>
            <a:endParaRPr lang="ru-RU" altLang="ru-RU" dirty="0">
              <a:latin typeface="Arial" pitchFamily="34" charset="0"/>
            </a:endParaRPr>
          </a:p>
        </p:txBody>
      </p:sp>
      <p:pic>
        <p:nvPicPr>
          <p:cNvPr id="25" name="Picture 5" descr="whiteline_008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595" y="1700808"/>
            <a:ext cx="2235825" cy="223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 descr="R_chevron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5555" y="3255121"/>
            <a:ext cx="423055" cy="47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830757" y="2372841"/>
            <a:ext cx="2058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1052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28,4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клас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7032649" y="4542219"/>
            <a:ext cx="16438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rgbClr val="6969B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uk-UA" alt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uk-UA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alt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en-US" altLang="ru-RU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6732240" y="4005064"/>
            <a:ext cx="0" cy="102169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248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76056" y="908720"/>
            <a:ext cx="3313113" cy="273685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90845" y="221093"/>
            <a:ext cx="65722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Облік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дітей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у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мікрорайоні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22576" y="990534"/>
            <a:ext cx="3313113" cy="273685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6444208" y="6209215"/>
            <a:ext cx="1153212" cy="53215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67" y="908720"/>
            <a:ext cx="224366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01.09.2017 р. </a:t>
            </a:r>
          </a:p>
          <a:p>
            <a:pPr algn="ctr"/>
            <a:r>
              <a:rPr lang="ru-RU" dirty="0" err="1" smtClean="0"/>
              <a:t>зараховано</a:t>
            </a:r>
            <a:r>
              <a:rPr lang="ru-RU" dirty="0" smtClean="0"/>
              <a:t> 1066 </a:t>
            </a:r>
            <a:r>
              <a:rPr lang="ru-RU" dirty="0" err="1" smtClean="0"/>
              <a:t>учнів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7366245"/>
              </p:ext>
            </p:extLst>
          </p:nvPr>
        </p:nvGraphicFramePr>
        <p:xfrm>
          <a:off x="135469" y="3861048"/>
          <a:ext cx="5946183" cy="292599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6546"/>
                <a:gridCol w="1680292"/>
                <a:gridCol w="1826196"/>
                <a:gridCol w="953149"/>
              </a:tblGrid>
              <a:tr h="5828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Закінчили</a:t>
                      </a:r>
                      <a:r>
                        <a:rPr lang="ru-RU" dirty="0" smtClean="0"/>
                        <a:t> </a:t>
                      </a:r>
                    </a:p>
                    <a:p>
                      <a:r>
                        <a:rPr lang="ru-RU" dirty="0" smtClean="0"/>
                        <a:t>9 </a:t>
                      </a:r>
                      <a:r>
                        <a:rPr lang="ru-RU" dirty="0" err="1" smtClean="0"/>
                        <a:t>клас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Вступили до 10 </a:t>
                      </a:r>
                      <a:r>
                        <a:rPr lang="ru-RU" dirty="0" err="1" smtClean="0"/>
                        <a:t>класу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У %</a:t>
                      </a:r>
                      <a:endParaRPr lang="ru-RU" dirty="0"/>
                    </a:p>
                  </a:txBody>
                  <a:tcPr/>
                </a:tc>
              </a:tr>
              <a:tr h="36077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2013/2014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</a:tr>
              <a:tr h="36077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2014/2015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</a:tr>
              <a:tr h="36077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2015/2016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05" marB="45705"/>
                </a:tc>
              </a:tr>
              <a:tr h="36080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2016/2017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834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2017/2018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81651" y="3566764"/>
            <a:ext cx="266681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25.05.2018р – 1052 </a:t>
            </a:r>
            <a:r>
              <a:rPr lang="ru-RU" dirty="0" err="1" smtClean="0"/>
              <a:t>учні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8261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4195" y="-7516"/>
            <a:ext cx="55691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Спецкурси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за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вибором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факультативи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154687" y="5996082"/>
            <a:ext cx="1265737" cy="683307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6</a:t>
            </a:r>
            <a:endParaRPr lang="ru-RU" dirty="0"/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251181" y="514870"/>
            <a:ext cx="1866900" cy="4267200"/>
            <a:chOff x="888" y="1104"/>
            <a:chExt cx="1176" cy="2688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1008" y="2112"/>
              <a:ext cx="1008" cy="1680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3B5893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gray">
            <a:xfrm>
              <a:off x="888" y="2449"/>
              <a:ext cx="107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Споживча</a:t>
              </a: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етика</a:t>
              </a: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»</a:t>
              </a:r>
              <a:endParaRPr lang="en-US" altLang="ru-RU" sz="16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AutoShape 33"/>
            <p:cNvSpPr>
              <a:spLocks noChangeArrowheads="1"/>
            </p:cNvSpPr>
            <p:nvPr/>
          </p:nvSpPr>
          <p:spPr bwMode="gray">
            <a:xfrm>
              <a:off x="960" y="1104"/>
              <a:ext cx="1104" cy="1296"/>
            </a:xfrm>
            <a:prstGeom prst="roundRect">
              <a:avLst>
                <a:gd name="adj" fmla="val 17509"/>
              </a:avLst>
            </a:prstGeom>
            <a:solidFill>
              <a:srgbClr val="4E91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" name="AutoShape 34"/>
            <p:cNvSpPr>
              <a:spLocks noChangeArrowheads="1"/>
            </p:cNvSpPr>
            <p:nvPr/>
          </p:nvSpPr>
          <p:spPr bwMode="gray">
            <a:xfrm>
              <a:off x="986" y="2044"/>
              <a:ext cx="1056" cy="32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93BC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" name="AutoShape 35"/>
            <p:cNvSpPr>
              <a:spLocks noChangeArrowheads="1"/>
            </p:cNvSpPr>
            <p:nvPr/>
          </p:nvSpPr>
          <p:spPr bwMode="gray">
            <a:xfrm>
              <a:off x="986" y="1118"/>
              <a:ext cx="1056" cy="3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CEE1F3"/>
                </a:gs>
                <a:gs pos="100000">
                  <a:srgbClr val="4E91D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0" name="Text Box 36"/>
            <p:cNvSpPr txBox="1">
              <a:spLocks noChangeArrowheads="1"/>
            </p:cNvSpPr>
            <p:nvPr/>
          </p:nvSpPr>
          <p:spPr bwMode="gray">
            <a:xfrm>
              <a:off x="1104" y="1315"/>
              <a:ext cx="7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</a:t>
              </a:r>
              <a:r>
                <a:rPr lang="ru-RU" alt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5-х</a:t>
              </a:r>
              <a:endParaRPr lang="ru-RU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AutoShape 47"/>
            <p:cNvSpPr>
              <a:spLocks noChangeArrowheads="1"/>
            </p:cNvSpPr>
            <p:nvPr/>
          </p:nvSpPr>
          <p:spPr bwMode="gray">
            <a:xfrm flipV="1">
              <a:off x="1077" y="3582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9D1FF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grpSp>
        <p:nvGrpSpPr>
          <p:cNvPr id="12" name="Group 56"/>
          <p:cNvGrpSpPr>
            <a:grpSpLocks/>
          </p:cNvGrpSpPr>
          <p:nvPr/>
        </p:nvGrpSpPr>
        <p:grpSpPr bwMode="auto">
          <a:xfrm>
            <a:off x="4764037" y="1947314"/>
            <a:ext cx="1712913" cy="3581400"/>
            <a:chOff x="3817" y="1536"/>
            <a:chExt cx="1079" cy="2256"/>
          </a:xfrm>
          <a:effectLst/>
        </p:grpSpPr>
        <p:sp>
          <p:nvSpPr>
            <p:cNvPr id="13" name="AutoShape 14"/>
            <p:cNvSpPr>
              <a:spLocks noChangeArrowheads="1"/>
            </p:cNvSpPr>
            <p:nvPr/>
          </p:nvSpPr>
          <p:spPr bwMode="gray">
            <a:xfrm>
              <a:off x="3856" y="2400"/>
              <a:ext cx="1008" cy="1392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6B5B0B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gray">
            <a:xfrm>
              <a:off x="3917" y="2923"/>
              <a:ext cx="91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800" b="1" dirty="0" err="1" smtClean="0">
                  <a:solidFill>
                    <a:srgbClr val="FFFFFF"/>
                  </a:solidFill>
                  <a:latin typeface="Arial" pitchFamily="34" charset="0"/>
                </a:rPr>
                <a:t>Російська</a:t>
              </a:r>
              <a:endParaRPr lang="ru-RU" altLang="ru-RU" sz="1800" b="1" dirty="0" smtClean="0">
                <a:solidFill>
                  <a:srgbClr val="FFFFFF"/>
                </a:solidFill>
                <a:latin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dirty="0" smtClean="0">
                  <a:solidFill>
                    <a:srgbClr val="FFFFFF"/>
                  </a:solidFill>
                  <a:latin typeface="Arial" pitchFamily="34" charset="0"/>
                </a:rPr>
                <a:t>     </a:t>
              </a:r>
              <a:r>
                <a:rPr lang="ru-RU" altLang="ru-RU" sz="1800" b="1" dirty="0" err="1" smtClean="0">
                  <a:solidFill>
                    <a:srgbClr val="FFFFFF"/>
                  </a:solidFill>
                  <a:latin typeface="Arial" pitchFamily="34" charset="0"/>
                </a:rPr>
                <a:t>мова</a:t>
              </a:r>
              <a:r>
                <a:rPr lang="ru-RU" altLang="ru-RU" sz="18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800" b="1" dirty="0">
                  <a:solidFill>
                    <a:srgbClr val="FFFFFF"/>
                  </a:solidFill>
                  <a:latin typeface="Arial" pitchFamily="34" charset="0"/>
                </a:rPr>
                <a:t>»</a:t>
              </a:r>
              <a:endParaRPr lang="en-US" altLang="ru-RU" sz="18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" name="AutoShape 42"/>
            <p:cNvSpPr>
              <a:spLocks noChangeArrowheads="1"/>
            </p:cNvSpPr>
            <p:nvPr/>
          </p:nvSpPr>
          <p:spPr bwMode="gray">
            <a:xfrm>
              <a:off x="3817" y="1536"/>
              <a:ext cx="1079" cy="1198"/>
            </a:xfrm>
            <a:prstGeom prst="roundRect">
              <a:avLst>
                <a:gd name="adj" fmla="val 17509"/>
              </a:avLst>
            </a:prstGeom>
            <a:solidFill>
              <a:srgbClr val="B59F4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6" name="AutoShape 43"/>
            <p:cNvSpPr>
              <a:spLocks noChangeArrowheads="1"/>
            </p:cNvSpPr>
            <p:nvPr/>
          </p:nvSpPr>
          <p:spPr bwMode="gray">
            <a:xfrm>
              <a:off x="3842" y="2405"/>
              <a:ext cx="1033" cy="29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59F43"/>
                </a:gs>
                <a:gs pos="100000">
                  <a:srgbClr val="DBD0A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7" name="AutoShape 44"/>
            <p:cNvSpPr>
              <a:spLocks noChangeArrowheads="1"/>
            </p:cNvSpPr>
            <p:nvPr/>
          </p:nvSpPr>
          <p:spPr bwMode="gray">
            <a:xfrm>
              <a:off x="3842" y="1549"/>
              <a:ext cx="1033" cy="29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EDE8D1"/>
                </a:gs>
                <a:gs pos="100000">
                  <a:srgbClr val="B59F4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8" name="Text Box 46"/>
            <p:cNvSpPr txBox="1">
              <a:spLocks noChangeArrowheads="1"/>
            </p:cNvSpPr>
            <p:nvPr/>
          </p:nvSpPr>
          <p:spPr bwMode="gray">
            <a:xfrm>
              <a:off x="3985" y="1608"/>
              <a:ext cx="708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5-А, </a:t>
              </a:r>
              <a:endParaRPr lang="ru-RU" alt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defRPr/>
              </a:pPr>
              <a:r>
                <a:rPr lang="ru-RU" alt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5-Б, </a:t>
              </a:r>
            </a:p>
            <a:p>
              <a:pPr algn="ctr">
                <a:defRPr/>
              </a:pPr>
              <a:r>
                <a:rPr lang="ru-RU" alt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5-Г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, </a:t>
              </a:r>
              <a:endParaRPr lang="ru-RU" alt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defRPr/>
              </a:pPr>
              <a:r>
                <a:rPr lang="ru-RU" alt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6-х</a:t>
              </a:r>
            </a:p>
            <a:p>
              <a:pPr algn="ctr">
                <a:defRPr/>
              </a:pPr>
              <a:r>
                <a:rPr lang="ru-RU" alt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10 - х </a:t>
              </a:r>
            </a:p>
            <a:p>
              <a:pPr algn="ctr">
                <a:defRPr/>
              </a:pPr>
              <a:r>
                <a:rPr lang="ru-RU" altLang="ru-RU" sz="20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9" name="AutoShape 49"/>
            <p:cNvSpPr>
              <a:spLocks noChangeArrowheads="1"/>
            </p:cNvSpPr>
            <p:nvPr/>
          </p:nvSpPr>
          <p:spPr bwMode="gray">
            <a:xfrm flipV="1">
              <a:off x="3936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BF5D5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grpSp>
        <p:nvGrpSpPr>
          <p:cNvPr id="20" name="Group 55"/>
          <p:cNvGrpSpPr>
            <a:grpSpLocks/>
          </p:cNvGrpSpPr>
          <p:nvPr/>
        </p:nvGrpSpPr>
        <p:grpSpPr bwMode="auto">
          <a:xfrm>
            <a:off x="2599219" y="1837258"/>
            <a:ext cx="1752600" cy="3962400"/>
            <a:chOff x="2400" y="1296"/>
            <a:chExt cx="1104" cy="2496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gray">
            <a:xfrm>
              <a:off x="2464" y="2304"/>
              <a:ext cx="1008" cy="1488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22" name="AutoShape 37"/>
            <p:cNvSpPr>
              <a:spLocks noChangeArrowheads="1"/>
            </p:cNvSpPr>
            <p:nvPr/>
          </p:nvSpPr>
          <p:spPr bwMode="gray">
            <a:xfrm>
              <a:off x="2416" y="1296"/>
              <a:ext cx="1088" cy="1248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23" name="AutoShape 38"/>
            <p:cNvSpPr>
              <a:spLocks noChangeArrowheads="1"/>
            </p:cNvSpPr>
            <p:nvPr/>
          </p:nvSpPr>
          <p:spPr bwMode="gray">
            <a:xfrm>
              <a:off x="2442" y="2202"/>
              <a:ext cx="1040" cy="31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24" name="AutoShape 39"/>
            <p:cNvSpPr>
              <a:spLocks noChangeArrowheads="1"/>
            </p:cNvSpPr>
            <p:nvPr/>
          </p:nvSpPr>
          <p:spPr bwMode="gray">
            <a:xfrm>
              <a:off x="2442" y="1311"/>
              <a:ext cx="1040" cy="30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gray">
            <a:xfrm>
              <a:off x="2400" y="2592"/>
              <a:ext cx="105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Основи</a:t>
              </a: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раціонального</a:t>
              </a: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споживання</a:t>
              </a: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»</a:t>
              </a:r>
              <a:endParaRPr lang="en-US" altLang="ru-RU" sz="16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6" name="Text Box 41"/>
            <p:cNvSpPr txBox="1">
              <a:spLocks noChangeArrowheads="1"/>
            </p:cNvSpPr>
            <p:nvPr/>
          </p:nvSpPr>
          <p:spPr bwMode="gray">
            <a:xfrm>
              <a:off x="2705" y="1584"/>
              <a:ext cx="7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</a:t>
              </a:r>
              <a:r>
                <a:rPr lang="ru-RU" alt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7-х</a:t>
              </a:r>
              <a:endParaRPr lang="ru-RU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AutoShape 48"/>
            <p:cNvSpPr>
              <a:spLocks noChangeArrowheads="1"/>
            </p:cNvSpPr>
            <p:nvPr/>
          </p:nvSpPr>
          <p:spPr bwMode="gray">
            <a:xfrm flipV="1">
              <a:off x="2544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grpSp>
        <p:nvGrpSpPr>
          <p:cNvPr id="28" name="Group 56"/>
          <p:cNvGrpSpPr>
            <a:grpSpLocks/>
          </p:cNvGrpSpPr>
          <p:nvPr/>
        </p:nvGrpSpPr>
        <p:grpSpPr bwMode="auto">
          <a:xfrm>
            <a:off x="6787556" y="620688"/>
            <a:ext cx="1865408" cy="3744416"/>
            <a:chOff x="3817" y="1536"/>
            <a:chExt cx="1079" cy="2256"/>
          </a:xfrm>
        </p:grpSpPr>
        <p:sp>
          <p:nvSpPr>
            <p:cNvPr id="29" name="AutoShape 14"/>
            <p:cNvSpPr>
              <a:spLocks noChangeArrowheads="1"/>
            </p:cNvSpPr>
            <p:nvPr/>
          </p:nvSpPr>
          <p:spPr bwMode="gray">
            <a:xfrm>
              <a:off x="3856" y="2400"/>
              <a:ext cx="1008" cy="1392"/>
            </a:xfrm>
            <a:prstGeom prst="roundRect">
              <a:avLst>
                <a:gd name="adj" fmla="val 7935"/>
              </a:avLst>
            </a:prstGeom>
            <a:solidFill>
              <a:srgbClr val="FF7D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0" name="AutoShape 42"/>
            <p:cNvSpPr>
              <a:spLocks noChangeArrowheads="1"/>
            </p:cNvSpPr>
            <p:nvPr/>
          </p:nvSpPr>
          <p:spPr bwMode="gray">
            <a:xfrm>
              <a:off x="3817" y="1536"/>
              <a:ext cx="1079" cy="1198"/>
            </a:xfrm>
            <a:prstGeom prst="roundRect">
              <a:avLst>
                <a:gd name="adj" fmla="val 17509"/>
              </a:avLst>
            </a:prstGeom>
            <a:solidFill>
              <a:srgbClr val="FF373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1" name="AutoShape 43"/>
            <p:cNvSpPr>
              <a:spLocks noChangeArrowheads="1"/>
            </p:cNvSpPr>
            <p:nvPr/>
          </p:nvSpPr>
          <p:spPr bwMode="gray">
            <a:xfrm>
              <a:off x="3842" y="2405"/>
              <a:ext cx="1033" cy="29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/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2" name="AutoShape 44"/>
            <p:cNvSpPr>
              <a:spLocks noChangeArrowheads="1"/>
            </p:cNvSpPr>
            <p:nvPr/>
          </p:nvSpPr>
          <p:spPr bwMode="gray">
            <a:xfrm>
              <a:off x="3842" y="1549"/>
              <a:ext cx="1033" cy="2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0000"/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3" name="Text Box 46"/>
            <p:cNvSpPr txBox="1">
              <a:spLocks noChangeArrowheads="1"/>
            </p:cNvSpPr>
            <p:nvPr/>
          </p:nvSpPr>
          <p:spPr bwMode="gray">
            <a:xfrm>
              <a:off x="3984" y="1824"/>
              <a:ext cx="7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</a:t>
              </a:r>
              <a:r>
                <a:rPr lang="ru-RU" alt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1-2</a:t>
              </a:r>
              <a:endParaRPr lang="ru-RU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34" name="AutoShape 49"/>
            <p:cNvSpPr>
              <a:spLocks noChangeArrowheads="1"/>
            </p:cNvSpPr>
            <p:nvPr/>
          </p:nvSpPr>
          <p:spPr bwMode="gray">
            <a:xfrm flipV="1">
              <a:off x="3856" y="3600"/>
              <a:ext cx="944" cy="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3737">
                    <a:shade val="30000"/>
                    <a:satMod val="115000"/>
                  </a:srgbClr>
                </a:gs>
                <a:gs pos="50000">
                  <a:srgbClr val="FF3737">
                    <a:shade val="67500"/>
                    <a:satMod val="115000"/>
                  </a:srgbClr>
                </a:gs>
                <a:gs pos="100000">
                  <a:srgbClr val="FF3737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6705774" y="2708920"/>
            <a:ext cx="21420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600" b="1" dirty="0">
                <a:solidFill>
                  <a:schemeClr val="bg1"/>
                </a:solidFill>
              </a:rPr>
              <a:t>«</a:t>
            </a:r>
            <a:r>
              <a:rPr lang="ru-RU" sz="1600" b="1" dirty="0" err="1">
                <a:solidFill>
                  <a:schemeClr val="bg1"/>
                </a:solidFill>
              </a:rPr>
              <a:t>Читаємо</a:t>
            </a:r>
            <a:r>
              <a:rPr lang="ru-RU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розуміємо</a:t>
            </a:r>
            <a:r>
              <a:rPr lang="ru-RU" sz="1600" b="1" dirty="0">
                <a:solidFill>
                  <a:schemeClr val="bg1"/>
                </a:solidFill>
              </a:rPr>
              <a:t>,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творимо</a:t>
            </a:r>
            <a:r>
              <a:rPr lang="ru-RU" sz="1600" b="1" dirty="0">
                <a:solidFill>
                  <a:schemeClr val="bg1"/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xmlns="" val="2307146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4195" y="-7516"/>
            <a:ext cx="55691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Спецкурси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за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вибором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факультативи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4821066" y="6237312"/>
            <a:ext cx="1473202" cy="4953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7</a:t>
            </a:r>
            <a:endParaRPr lang="ru-RU" dirty="0"/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6719921" y="531093"/>
            <a:ext cx="2325884" cy="4651186"/>
            <a:chOff x="960" y="1104"/>
            <a:chExt cx="1104" cy="2694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996" y="2118"/>
              <a:ext cx="1008" cy="1680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3B5893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6" name="AutoShape 33"/>
            <p:cNvSpPr>
              <a:spLocks noChangeArrowheads="1"/>
            </p:cNvSpPr>
            <p:nvPr/>
          </p:nvSpPr>
          <p:spPr bwMode="gray">
            <a:xfrm>
              <a:off x="960" y="1104"/>
              <a:ext cx="1104" cy="1296"/>
            </a:xfrm>
            <a:prstGeom prst="roundRect">
              <a:avLst>
                <a:gd name="adj" fmla="val 17509"/>
              </a:avLst>
            </a:prstGeom>
            <a:solidFill>
              <a:srgbClr val="4E91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" name="AutoShape 34"/>
            <p:cNvSpPr>
              <a:spLocks noChangeArrowheads="1"/>
            </p:cNvSpPr>
            <p:nvPr/>
          </p:nvSpPr>
          <p:spPr bwMode="gray">
            <a:xfrm>
              <a:off x="986" y="2044"/>
              <a:ext cx="1056" cy="32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93BC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" name="AutoShape 35"/>
            <p:cNvSpPr>
              <a:spLocks noChangeArrowheads="1"/>
            </p:cNvSpPr>
            <p:nvPr/>
          </p:nvSpPr>
          <p:spPr bwMode="gray">
            <a:xfrm>
              <a:off x="986" y="1118"/>
              <a:ext cx="1056" cy="3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CEE1F3"/>
                </a:gs>
                <a:gs pos="100000">
                  <a:srgbClr val="4E91D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" name="AutoShape 47"/>
            <p:cNvSpPr>
              <a:spLocks noChangeArrowheads="1"/>
            </p:cNvSpPr>
            <p:nvPr/>
          </p:nvSpPr>
          <p:spPr bwMode="gray">
            <a:xfrm flipV="1">
              <a:off x="1077" y="3582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9D1FF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539552" y="645735"/>
            <a:ext cx="1823075" cy="4367441"/>
            <a:chOff x="492" y="1536"/>
            <a:chExt cx="1079" cy="2285"/>
          </a:xfrm>
        </p:grpSpPr>
        <p:sp>
          <p:nvSpPr>
            <p:cNvPr id="11" name="AutoShape 14"/>
            <p:cNvSpPr>
              <a:spLocks noChangeArrowheads="1"/>
            </p:cNvSpPr>
            <p:nvPr/>
          </p:nvSpPr>
          <p:spPr bwMode="gray">
            <a:xfrm>
              <a:off x="550" y="2429"/>
              <a:ext cx="1008" cy="1392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6B5B0B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2" name="AutoShape 42"/>
            <p:cNvSpPr>
              <a:spLocks noChangeArrowheads="1"/>
            </p:cNvSpPr>
            <p:nvPr/>
          </p:nvSpPr>
          <p:spPr bwMode="gray">
            <a:xfrm>
              <a:off x="492" y="1536"/>
              <a:ext cx="1079" cy="1198"/>
            </a:xfrm>
            <a:prstGeom prst="roundRect">
              <a:avLst>
                <a:gd name="adj" fmla="val 17509"/>
              </a:avLst>
            </a:prstGeom>
            <a:solidFill>
              <a:srgbClr val="B59F4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3" name="AutoShape 43"/>
            <p:cNvSpPr>
              <a:spLocks noChangeArrowheads="1"/>
            </p:cNvSpPr>
            <p:nvPr/>
          </p:nvSpPr>
          <p:spPr bwMode="gray">
            <a:xfrm>
              <a:off x="528" y="2405"/>
              <a:ext cx="1033" cy="29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59F43"/>
                </a:gs>
                <a:gs pos="100000">
                  <a:srgbClr val="DBD0A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4" name="AutoShape 44"/>
            <p:cNvSpPr>
              <a:spLocks noChangeArrowheads="1"/>
            </p:cNvSpPr>
            <p:nvPr/>
          </p:nvSpPr>
          <p:spPr bwMode="gray">
            <a:xfrm>
              <a:off x="535" y="1549"/>
              <a:ext cx="1033" cy="29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EDE8D1"/>
                </a:gs>
                <a:gs pos="100000">
                  <a:srgbClr val="B59F4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5" name="AutoShape 49"/>
            <p:cNvSpPr>
              <a:spLocks noChangeArrowheads="1"/>
            </p:cNvSpPr>
            <p:nvPr/>
          </p:nvSpPr>
          <p:spPr bwMode="gray">
            <a:xfrm flipV="1">
              <a:off x="622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BF5D5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grpSp>
        <p:nvGrpSpPr>
          <p:cNvPr id="16" name="Group 55"/>
          <p:cNvGrpSpPr>
            <a:grpSpLocks/>
          </p:cNvGrpSpPr>
          <p:nvPr/>
        </p:nvGrpSpPr>
        <p:grpSpPr bwMode="auto">
          <a:xfrm>
            <a:off x="3566961" y="1371600"/>
            <a:ext cx="2243419" cy="4648200"/>
            <a:chOff x="2400" y="1296"/>
            <a:chExt cx="1144" cy="249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9"/>
            <p:cNvSpPr>
              <a:spLocks noChangeArrowheads="1"/>
            </p:cNvSpPr>
            <p:nvPr/>
          </p:nvSpPr>
          <p:spPr bwMode="gray">
            <a:xfrm>
              <a:off x="2464" y="2304"/>
              <a:ext cx="1008" cy="1488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8" name="AutoShape 37"/>
            <p:cNvSpPr>
              <a:spLocks noChangeArrowheads="1"/>
            </p:cNvSpPr>
            <p:nvPr/>
          </p:nvSpPr>
          <p:spPr bwMode="gray">
            <a:xfrm>
              <a:off x="2416" y="1296"/>
              <a:ext cx="1088" cy="1248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9" name="AutoShape 38"/>
            <p:cNvSpPr>
              <a:spLocks noChangeArrowheads="1"/>
            </p:cNvSpPr>
            <p:nvPr/>
          </p:nvSpPr>
          <p:spPr bwMode="gray">
            <a:xfrm>
              <a:off x="2442" y="2202"/>
              <a:ext cx="1040" cy="31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20" name="AutoShape 39"/>
            <p:cNvSpPr>
              <a:spLocks noChangeArrowheads="1"/>
            </p:cNvSpPr>
            <p:nvPr/>
          </p:nvSpPr>
          <p:spPr bwMode="gray">
            <a:xfrm>
              <a:off x="2442" y="1311"/>
              <a:ext cx="1040" cy="30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gray">
            <a:xfrm>
              <a:off x="2400" y="2824"/>
              <a:ext cx="114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Харківщинознавство</a:t>
              </a:r>
              <a:r>
                <a:rPr lang="ru-RU" altLang="ru-RU" sz="1400" dirty="0" smtClean="0">
                  <a:solidFill>
                    <a:srgbClr val="FFFFFF"/>
                  </a:solidFill>
                  <a:latin typeface="Arial" pitchFamily="34" charset="0"/>
                </a:rPr>
                <a:t>» </a:t>
              </a:r>
              <a:endParaRPr lang="ru-RU" altLang="ru-RU" sz="16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2" name="Text Box 41"/>
            <p:cNvSpPr txBox="1">
              <a:spLocks noChangeArrowheads="1"/>
            </p:cNvSpPr>
            <p:nvPr/>
          </p:nvSpPr>
          <p:spPr bwMode="gray">
            <a:xfrm>
              <a:off x="2649" y="1382"/>
              <a:ext cx="573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в </a:t>
              </a:r>
              <a:r>
                <a:rPr lang="ru-RU" alt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9-х</a:t>
              </a:r>
              <a:endParaRPr lang="ru-RU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3" name="AutoShape 48"/>
            <p:cNvSpPr>
              <a:spLocks noChangeArrowheads="1"/>
            </p:cNvSpPr>
            <p:nvPr/>
          </p:nvSpPr>
          <p:spPr bwMode="gray">
            <a:xfrm flipV="1">
              <a:off x="2544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sp>
        <p:nvSpPr>
          <p:cNvPr id="24" name="Text Box 46"/>
          <p:cNvSpPr txBox="1">
            <a:spLocks noChangeArrowheads="1"/>
          </p:cNvSpPr>
          <p:nvPr/>
        </p:nvSpPr>
        <p:spPr bwMode="gray">
          <a:xfrm>
            <a:off x="813607" y="980728"/>
            <a:ext cx="11515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 </a:t>
            </a:r>
            <a:r>
              <a:rPr lang="ru-RU" alt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11 - А </a:t>
            </a:r>
            <a:endParaRPr lang="ru-RU" altLang="ru-RU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altLang="ru-RU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класі</a:t>
            </a:r>
            <a:endParaRPr lang="en-US" altLang="ru-RU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gray">
          <a:xfrm>
            <a:off x="7066394" y="1052736"/>
            <a:ext cx="16644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 10-х, 11-А </a:t>
            </a:r>
            <a:endParaRPr lang="ru-RU" altLang="ru-RU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uk-UA" alt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класах</a:t>
            </a:r>
            <a:endParaRPr lang="en-US" altLang="ru-RU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gray">
          <a:xfrm>
            <a:off x="611560" y="3267292"/>
            <a:ext cx="16186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FF"/>
                </a:solidFill>
                <a:latin typeface="Arial" pitchFamily="34" charset="0"/>
              </a:rPr>
              <a:t>«</a:t>
            </a:r>
            <a:r>
              <a:rPr lang="ru-RU" altLang="ru-RU" sz="1400" b="1" dirty="0" err="1">
                <a:solidFill>
                  <a:srgbClr val="FFFFFF"/>
                </a:solidFill>
                <a:latin typeface="Arial" pitchFamily="34" charset="0"/>
              </a:rPr>
              <a:t>Методи</a:t>
            </a:r>
            <a:r>
              <a:rPr lang="ru-RU" altLang="ru-RU" sz="14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ru-RU" altLang="ru-RU" sz="1400" b="1" dirty="0" err="1">
                <a:solidFill>
                  <a:srgbClr val="FFFFFF"/>
                </a:solidFill>
                <a:latin typeface="Arial" pitchFamily="34" charset="0"/>
              </a:rPr>
              <a:t>розв’язування</a:t>
            </a:r>
            <a:r>
              <a:rPr lang="ru-RU" altLang="ru-RU" sz="1400" b="1" dirty="0">
                <a:solidFill>
                  <a:srgbClr val="FFFFFF"/>
                </a:solidFill>
                <a:latin typeface="Arial" pitchFamily="34" charset="0"/>
              </a:rPr>
              <a:t> задач  з математики»</a:t>
            </a:r>
            <a:endParaRPr lang="en-US" altLang="ru-RU" sz="1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gray">
          <a:xfrm>
            <a:off x="7045283" y="3068960"/>
            <a:ext cx="1618634" cy="95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FF"/>
                </a:solidFill>
                <a:latin typeface="Arial" pitchFamily="34" charset="0"/>
              </a:rPr>
              <a:t>«</a:t>
            </a:r>
            <a:r>
              <a:rPr lang="ru-RU" altLang="ru-RU" sz="1400" b="1" dirty="0" err="1">
                <a:solidFill>
                  <a:srgbClr val="FFFFFF"/>
                </a:solidFill>
                <a:latin typeface="Arial" pitchFamily="34" charset="0"/>
              </a:rPr>
              <a:t>Стилістика</a:t>
            </a:r>
            <a:r>
              <a:rPr lang="ru-RU" altLang="ru-RU" sz="14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ru-RU" altLang="ru-RU" sz="1400" b="1" dirty="0" err="1">
                <a:solidFill>
                  <a:srgbClr val="FFFFFF"/>
                </a:solidFill>
                <a:latin typeface="Arial" pitchFamily="34" charset="0"/>
              </a:rPr>
              <a:t>сучасної</a:t>
            </a:r>
            <a:r>
              <a:rPr lang="ru-RU" altLang="ru-RU" sz="14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ru-RU" altLang="ru-RU" sz="1400" b="1" dirty="0" err="1">
                <a:solidFill>
                  <a:srgbClr val="FFFFFF"/>
                </a:solidFill>
                <a:latin typeface="Arial" pitchFamily="34" charset="0"/>
              </a:rPr>
              <a:t>української</a:t>
            </a:r>
            <a:r>
              <a:rPr lang="ru-RU" altLang="ru-RU" sz="14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ru-RU" altLang="ru-RU" sz="1400" b="1" dirty="0" err="1">
                <a:solidFill>
                  <a:srgbClr val="FFFFFF"/>
                </a:solidFill>
                <a:latin typeface="Arial" pitchFamily="34" charset="0"/>
              </a:rPr>
              <a:t>мови</a:t>
            </a:r>
            <a:r>
              <a:rPr lang="ru-RU" altLang="ru-RU" sz="1400" b="1" dirty="0">
                <a:solidFill>
                  <a:srgbClr val="FFFFFF"/>
                </a:solidFill>
                <a:latin typeface="Arial" pitchFamily="34" charset="0"/>
              </a:rPr>
              <a:t>»</a:t>
            </a:r>
            <a:endParaRPr lang="en-US" altLang="ru-RU" sz="1400" b="1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577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96500">
            <a:off x="1174784" y="-39371"/>
            <a:ext cx="6507914" cy="655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21005668">
            <a:off x="1854921" y="-21999"/>
            <a:ext cx="587141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	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1–2-і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предмета «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Українська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мова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Навчання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грамоти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», з математики (по 0,5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5-В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  математики  (0,5 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   на 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),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 (1 година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6-А, 6-Б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математики (по 1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годині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 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6-В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(1 година  на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7-А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іноземної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англійської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 (1 година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7-Б, 7-В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(по 1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годині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 на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8-А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(1,5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 на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історії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(1 година  на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 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8-Б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іноземної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англійської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(по 1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годині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історії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(0,5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8-В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 (1,5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 на 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),   математики   (1 година  на 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 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9-В, 9-Г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математики (по 0,5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10-А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історії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географії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зарубіжної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літератури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(по 1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годині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іноземної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англійської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 (0,5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10-Б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історії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географії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фізики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(по 1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годині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11-А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клас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– з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історії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іноземної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англійської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фізики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(по 1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годині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-	11-Б – з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історії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літератури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(по 1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годині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тиждень</a:t>
            </a:r>
            <a:r>
              <a:rPr lang="ru-RU" sz="1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6660232" y="6341874"/>
            <a:ext cx="973372" cy="423477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127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4195" y="-7516"/>
            <a:ext cx="55691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Спецкурси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курси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за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вибором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факультативи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7540534" y="6417436"/>
            <a:ext cx="973372" cy="423477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9</a:t>
            </a:r>
            <a:endParaRPr lang="ru-RU" dirty="0"/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6300192" y="908720"/>
            <a:ext cx="2638417" cy="5508716"/>
            <a:chOff x="960" y="1102"/>
            <a:chExt cx="1104" cy="2696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996" y="2118"/>
              <a:ext cx="1008" cy="1680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3B5893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6" name="AutoShape 33"/>
            <p:cNvSpPr>
              <a:spLocks noChangeArrowheads="1"/>
            </p:cNvSpPr>
            <p:nvPr/>
          </p:nvSpPr>
          <p:spPr bwMode="gray">
            <a:xfrm>
              <a:off x="960" y="1104"/>
              <a:ext cx="1104" cy="1296"/>
            </a:xfrm>
            <a:prstGeom prst="roundRect">
              <a:avLst>
                <a:gd name="adj" fmla="val 17509"/>
              </a:avLst>
            </a:prstGeom>
            <a:solidFill>
              <a:srgbClr val="4E91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" name="AutoShape 34"/>
            <p:cNvSpPr>
              <a:spLocks noChangeArrowheads="1"/>
            </p:cNvSpPr>
            <p:nvPr/>
          </p:nvSpPr>
          <p:spPr bwMode="gray">
            <a:xfrm>
              <a:off x="986" y="2044"/>
              <a:ext cx="1056" cy="32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93BC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" name="AutoShape 35"/>
            <p:cNvSpPr>
              <a:spLocks noChangeArrowheads="1"/>
            </p:cNvSpPr>
            <p:nvPr/>
          </p:nvSpPr>
          <p:spPr bwMode="gray">
            <a:xfrm>
              <a:off x="986" y="1118"/>
              <a:ext cx="1056" cy="3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CEE1F3"/>
                </a:gs>
                <a:gs pos="100000">
                  <a:srgbClr val="4E91D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gray">
            <a:xfrm>
              <a:off x="1157" y="1102"/>
              <a:ext cx="6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Гуртки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0" name="AutoShape 47"/>
            <p:cNvSpPr>
              <a:spLocks noChangeArrowheads="1"/>
            </p:cNvSpPr>
            <p:nvPr/>
          </p:nvSpPr>
          <p:spPr bwMode="gray">
            <a:xfrm flipV="1">
              <a:off x="1077" y="3582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9D1FF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gray">
            <a:xfrm>
              <a:off x="1018" y="1140"/>
              <a:ext cx="986" cy="1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ru-RU" altLang="ru-RU" sz="1400" b="1" dirty="0" smtClean="0">
                <a:solidFill>
                  <a:schemeClr val="bg1"/>
                </a:solidFill>
                <a:latin typeface="Arial" charset="0"/>
              </a:endParaRPr>
            </a:p>
            <a:p>
              <a:pPr>
                <a:defRPr/>
              </a:pPr>
              <a:endParaRPr lang="ru-RU" altLang="ru-RU" sz="1400" b="1" dirty="0">
                <a:solidFill>
                  <a:schemeClr val="bg1"/>
                </a:solidFill>
                <a:latin typeface="Arial" charset="0"/>
              </a:endParaRPr>
            </a:p>
            <a:p>
              <a:pPr>
                <a:defRPr/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Arial" charset="0"/>
                </a:rPr>
                <a:t>За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Arial" charset="0"/>
                </a:rPr>
                <a:t>кошти</a:t>
              </a: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Arial" charset="0"/>
                </a:rPr>
                <a:t>батьків</a:t>
              </a: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: 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- «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Arial" charset="0"/>
                </a:rPr>
                <a:t>Плавання</a:t>
              </a: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»;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- «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Arial" charset="0"/>
                </a:rPr>
                <a:t>Бальні</a:t>
              </a: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Arial" charset="0"/>
                </a:rPr>
                <a:t>танці</a:t>
              </a: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»;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- «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Arial" charset="0"/>
                </a:rPr>
                <a:t>Тхеквон</a:t>
              </a: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-до» 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- «Рок-н-рол»;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- «Великий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Arial" charset="0"/>
                </a:rPr>
                <a:t>теніс</a:t>
              </a: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»;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- «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Arial" charset="0"/>
                </a:rPr>
                <a:t>Лікувальна</a:t>
              </a: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ru-RU" altLang="ru-RU" sz="1400" b="1" dirty="0" err="1">
                  <a:solidFill>
                    <a:schemeClr val="bg1"/>
                  </a:solidFill>
                  <a:latin typeface="Arial" charset="0"/>
                </a:rPr>
                <a:t>фізкультура</a:t>
              </a:r>
              <a:r>
                <a:rPr lang="ru-RU" altLang="ru-RU" sz="1400" b="1" dirty="0">
                  <a:solidFill>
                    <a:schemeClr val="bg1"/>
                  </a:solidFill>
                  <a:latin typeface="Arial" charset="0"/>
                </a:rPr>
                <a:t>»;</a:t>
              </a:r>
            </a:p>
            <a:p>
              <a:pPr>
                <a:defRPr/>
              </a:pPr>
              <a:r>
                <a:rPr lang="ru-RU" altLang="ru-RU" sz="1600" b="1" dirty="0">
                  <a:solidFill>
                    <a:schemeClr val="bg1"/>
                  </a:solidFill>
                  <a:latin typeface="Arial" charset="0"/>
                </a:rPr>
                <a:t>- «Казка».</a:t>
              </a:r>
            </a:p>
            <a:p>
              <a:pPr marL="171450" indent="-171450" algn="ctr">
                <a:buFontTx/>
                <a:buChar char="-"/>
                <a:defRPr/>
              </a:pPr>
              <a:endParaRPr lang="ru-RU" altLang="ru-RU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6659257" y="3776133"/>
            <a:ext cx="2008201" cy="251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Arial" pitchFamily="34" charset="0"/>
              </a:rPr>
              <a:t>За </a:t>
            </a:r>
            <a:r>
              <a:rPr lang="ru-RU" altLang="ru-RU" sz="1600" b="1" dirty="0" err="1">
                <a:solidFill>
                  <a:schemeClr val="bg1"/>
                </a:solidFill>
                <a:latin typeface="Arial" pitchFamily="34" charset="0"/>
              </a:rPr>
              <a:t>бюджетні</a:t>
            </a:r>
            <a:r>
              <a:rPr lang="ru-RU" altLang="ru-RU" sz="16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ru-RU" altLang="ru-RU" sz="1600" b="1" dirty="0" err="1">
                <a:solidFill>
                  <a:schemeClr val="bg1"/>
                </a:solidFill>
                <a:latin typeface="Arial" pitchFamily="34" charset="0"/>
              </a:rPr>
              <a:t>кошти</a:t>
            </a:r>
            <a:r>
              <a:rPr lang="ru-RU" altLang="ru-RU" sz="1600" b="1" dirty="0">
                <a:solidFill>
                  <a:schemeClr val="bg1"/>
                </a:solidFill>
                <a:latin typeface="Arial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</a:rPr>
              <a:t>-</a:t>
            </a:r>
            <a:r>
              <a:rPr lang="ru-RU" altLang="ru-RU" sz="1400" b="1" dirty="0" err="1" smtClean="0">
                <a:solidFill>
                  <a:schemeClr val="bg1"/>
                </a:solidFill>
                <a:latin typeface="Arial" pitchFamily="34" charset="0"/>
              </a:rPr>
              <a:t>живе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pitchFamily="34" charset="0"/>
              </a:rPr>
              <a:t>слово;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</a:rPr>
              <a:t>-</a:t>
            </a:r>
            <a:r>
              <a:rPr lang="ru-RU" altLang="ru-RU" sz="1400" b="1" dirty="0" err="1">
                <a:solidFill>
                  <a:schemeClr val="bg1"/>
                </a:solidFill>
                <a:latin typeface="Arial" pitchFamily="34" charset="0"/>
              </a:rPr>
              <a:t>в</a:t>
            </a:r>
            <a:r>
              <a:rPr lang="ru-RU" altLang="ru-RU" sz="1400" b="1" dirty="0" err="1" smtClean="0">
                <a:solidFill>
                  <a:schemeClr val="bg1"/>
                </a:solidFill>
                <a:latin typeface="Arial" pitchFamily="34" charset="0"/>
              </a:rPr>
              <a:t>окаліст</a:t>
            </a:r>
            <a:r>
              <a:rPr lang="ru-RU" altLang="ru-RU" sz="1400" b="1" dirty="0">
                <a:solidFill>
                  <a:schemeClr val="bg1"/>
                </a:solidFill>
                <a:latin typeface="Arial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</a:rPr>
              <a:t>-</a:t>
            </a:r>
            <a:r>
              <a:rPr lang="ru-RU" altLang="ru-RU" sz="1400" b="1" dirty="0" err="1" smtClean="0">
                <a:solidFill>
                  <a:schemeClr val="bg1"/>
                </a:solidFill>
                <a:latin typeface="Arial" pitchFamily="34" charset="0"/>
              </a:rPr>
              <a:t>умілі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Arial" pitchFamily="34" charset="0"/>
              </a:rPr>
              <a:t>ручки;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</a:rPr>
              <a:t>-</a:t>
            </a:r>
            <a:r>
              <a:rPr lang="ru-RU" altLang="ru-RU" sz="1200" b="1" dirty="0" err="1" smtClean="0">
                <a:solidFill>
                  <a:schemeClr val="bg1"/>
                </a:solidFill>
                <a:latin typeface="Arial" pitchFamily="34" charset="0"/>
              </a:rPr>
              <a:t>паперопластика</a:t>
            </a:r>
            <a:r>
              <a:rPr lang="ru-RU" altLang="ru-RU" sz="1200" b="1" dirty="0">
                <a:solidFill>
                  <a:schemeClr val="bg1"/>
                </a:solidFill>
                <a:latin typeface="Arial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</a:rPr>
              <a:t>-</a:t>
            </a:r>
            <a:r>
              <a:rPr lang="ru-RU" altLang="ru-RU" sz="1400" b="1" dirty="0" err="1" smtClean="0">
                <a:solidFill>
                  <a:schemeClr val="bg1"/>
                </a:solidFill>
                <a:latin typeface="Arial" pitchFamily="34" charset="0"/>
              </a:rPr>
              <a:t>історики-краєзнавці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</a:rPr>
              <a:t>-культура </a:t>
            </a:r>
            <a:r>
              <a:rPr lang="ru-RU" altLang="ru-RU" sz="1400" b="1" dirty="0" err="1">
                <a:solidFill>
                  <a:schemeClr val="bg1"/>
                </a:solidFill>
                <a:latin typeface="Arial" pitchFamily="34" charset="0"/>
              </a:rPr>
              <a:t>російського</a:t>
            </a:r>
            <a:r>
              <a:rPr lang="ru-RU" altLang="ru-RU" sz="14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ru-RU" altLang="ru-RU" sz="1400" b="1" dirty="0" err="1">
                <a:solidFill>
                  <a:schemeClr val="bg1"/>
                </a:solidFill>
                <a:latin typeface="Arial" pitchFamily="34" charset="0"/>
              </a:rPr>
              <a:t>мовлення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463" y="986300"/>
            <a:ext cx="3285461" cy="229822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16564" y="4581128"/>
            <a:ext cx="3240360" cy="215768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619672" y="2984705"/>
            <a:ext cx="3240360" cy="215768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121969" y="1225858"/>
            <a:ext cx="3240360" cy="215768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58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1087</Words>
  <Application>Microsoft Office PowerPoint</Application>
  <PresentationFormat>Экран (4:3)</PresentationFormat>
  <Paragraphs>364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Admin</cp:lastModifiedBy>
  <cp:revision>48</cp:revision>
  <dcterms:created xsi:type="dcterms:W3CDTF">2018-03-11T16:14:38Z</dcterms:created>
  <dcterms:modified xsi:type="dcterms:W3CDTF">2018-06-11T06:11:03Z</dcterms:modified>
</cp:coreProperties>
</file>