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3"/>
  </p:notesMasterIdLst>
  <p:sldIdLst>
    <p:sldId id="259" r:id="rId2"/>
    <p:sldId id="260" r:id="rId3"/>
    <p:sldId id="284" r:id="rId4"/>
    <p:sldId id="261" r:id="rId5"/>
    <p:sldId id="262" r:id="rId6"/>
    <p:sldId id="263" r:id="rId7"/>
    <p:sldId id="285" r:id="rId8"/>
    <p:sldId id="286" r:id="rId9"/>
    <p:sldId id="302" r:id="rId10"/>
    <p:sldId id="292" r:id="rId11"/>
    <p:sldId id="303" r:id="rId12"/>
    <p:sldId id="304" r:id="rId13"/>
    <p:sldId id="305" r:id="rId14"/>
    <p:sldId id="306" r:id="rId15"/>
    <p:sldId id="307" r:id="rId16"/>
    <p:sldId id="309" r:id="rId17"/>
    <p:sldId id="308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264" r:id="rId26"/>
    <p:sldId id="287" r:id="rId27"/>
    <p:sldId id="265" r:id="rId28"/>
    <p:sldId id="288" r:id="rId29"/>
    <p:sldId id="266" r:id="rId30"/>
    <p:sldId id="267" r:id="rId31"/>
    <p:sldId id="268" r:id="rId32"/>
    <p:sldId id="270" r:id="rId33"/>
    <p:sldId id="271" r:id="rId34"/>
    <p:sldId id="272" r:id="rId35"/>
    <p:sldId id="273" r:id="rId36"/>
    <p:sldId id="290" r:id="rId37"/>
    <p:sldId id="289" r:id="rId38"/>
    <p:sldId id="274" r:id="rId39"/>
    <p:sldId id="275" r:id="rId40"/>
    <p:sldId id="291" r:id="rId41"/>
    <p:sldId id="317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A0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94660"/>
  </p:normalViewPr>
  <p:slideViewPr>
    <p:cSldViewPr>
      <p:cViewPr>
        <p:scale>
          <a:sx n="70" d="100"/>
          <a:sy n="70" d="100"/>
        </p:scale>
        <p:origin x="-1470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3EA8893-1807-423E-9B9E-2A29666F56AF}" type="datetimeFigureOut">
              <a:rPr lang="ru-RU"/>
              <a:pPr>
                <a:defRPr/>
              </a:pPr>
              <a:t>23.08.2016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3C833C7-1075-41A0-87C4-88D50FB0C99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9910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085796-1737-4F0D-B498-1506828B1D2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51FC71-C6B5-47CB-8577-6D12FC9A96E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36146A-B7E9-4BF8-9675-3146D2CF163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8E8CC-F487-4C37-85C9-2274D48DF3D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D336C7-77E8-4893-8670-45EA132E110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FC6EFD-69D8-453B-85A5-0914FFD5EBE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DB4658-80EE-449B-AC46-D4936DEA49C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FAD4B-3AE2-4990-80F9-1B8DEF5EC21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8C3D0-50ED-4E87-9A26-5AA67A95D26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9215CA-DD5A-455C-A001-1C3341F2960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3C8633-7A5D-46D6-96BD-6E189E28535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42BE0F-A18D-4F94-96AB-317B38E1ED9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9236CD-ACE4-4C92-93D1-B5ED03AADAC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920DF-AAA7-40C8-B54B-2A09770F30B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8082CA-186A-47E0-90C1-4DA8B746354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2E097F-89CF-4F57-9C96-DC15A242B3B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8E160-7DDA-490E-891C-DAE5C2CDE17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8E96E9-9158-4691-BBCC-2F635EE7364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74EECB-56BA-4879-914D-D04C043788E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ED75F7-920D-4A9B-A767-372A08C576E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2DACD5-F17C-4291-A575-112E0CCB48C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76EDF4-3C50-422E-AF7D-9EC48AEA12F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C3D127-8CE7-43DB-91A3-111B1F8F444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486B1-F281-41CC-9B8C-97079D1F681D}" type="datetimeFigureOut">
              <a:rPr lang="en-US"/>
              <a:pPr>
                <a:defRPr/>
              </a:pPr>
              <a:t>8/23/2016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A4023-9E75-45C1-A4FE-7CAC6E444F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271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16952-B63E-404D-85E2-919438C31A49}" type="datetimeFigureOut">
              <a:rPr lang="en-US"/>
              <a:pPr>
                <a:defRPr/>
              </a:pPr>
              <a:t>8/23/2016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61F7C-20EB-435F-8064-DC6616EC6F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981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2ADF2-2AB7-4A4A-B942-8E5283E09720}" type="datetimeFigureOut">
              <a:rPr lang="en-US"/>
              <a:pPr>
                <a:defRPr/>
              </a:pPr>
              <a:t>8/23/2016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7D478-B75D-45C8-93DA-8C12029FBC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00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8DE5B-CC58-4737-A005-701BF631369A}" type="datetimeFigureOut">
              <a:rPr lang="en-US"/>
              <a:pPr>
                <a:defRPr/>
              </a:pPr>
              <a:t>8/23/2016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A6E8D-16C1-49D8-A5D2-64ADFDCC8C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175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AF43F-D821-4BF2-B649-0065882BAAB8}" type="datetimeFigureOut">
              <a:rPr lang="en-US"/>
              <a:pPr>
                <a:defRPr/>
              </a:pPr>
              <a:t>8/23/2016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88CE7-F6C1-436A-8DC9-C87EF4EC74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451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1387B-C0CE-4257-9F4A-EBDABEE6A46A}" type="datetimeFigureOut">
              <a:rPr lang="en-US"/>
              <a:pPr>
                <a:defRPr/>
              </a:pPr>
              <a:t>8/23/2016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A23B5-6124-49B3-AE3F-AEA351D9E1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19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4E1DE-E39B-416E-8BC1-8860E631CA53}" type="datetimeFigureOut">
              <a:rPr lang="en-US"/>
              <a:pPr>
                <a:defRPr/>
              </a:pPr>
              <a:t>8/23/2016</a:t>
            </a:fld>
            <a:endParaRPr lang="en-US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208E8-83F0-44F3-A1C1-FF0D5975B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300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30EA5-5CD2-4F91-B0F9-1CDC0BC287A5}" type="datetimeFigureOut">
              <a:rPr lang="en-US"/>
              <a:pPr>
                <a:defRPr/>
              </a:pPr>
              <a:t>8/23/2016</a:t>
            </a:fld>
            <a:endParaRPr lang="en-US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5CE57-82F1-464E-A73E-CC090056FD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23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533EC-A150-4949-A2FA-7BB157C2761E}" type="datetimeFigureOut">
              <a:rPr lang="en-US"/>
              <a:pPr>
                <a:defRPr/>
              </a:pPr>
              <a:t>8/23/2016</a:t>
            </a:fld>
            <a:endParaRPr lang="en-US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F1DEB-AF84-48CE-BDE4-6B7B8C1636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0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25CAF-5DC4-4D20-B0D5-353E92E7EED5}" type="datetimeFigureOut">
              <a:rPr lang="en-US"/>
              <a:pPr>
                <a:defRPr/>
              </a:pPr>
              <a:t>8/23/2016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7282E-C7A8-4B16-8105-9FAA500782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283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EF91F-9096-4495-BDC5-C2CBAF2E74AB}" type="datetimeFigureOut">
              <a:rPr lang="en-US"/>
              <a:pPr>
                <a:defRPr/>
              </a:pPr>
              <a:t>8/23/2016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8C316-CF09-4B43-8833-3EFD36C3EE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717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29EC1C-5099-4B37-9B5E-8D7926D1CAC8}" type="datetimeFigureOut">
              <a:rPr lang="en-US"/>
              <a:pPr>
                <a:defRPr/>
              </a:pPr>
              <a:t>8/23/2016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F4C23C5-6A7C-406D-AB6E-EEE753FEBA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58.jpeg"/><Relationship Id="rId16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5" Type="http://schemas.openxmlformats.org/officeDocument/2006/relationships/image" Target="../media/image71.pn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2.jpeg"/><Relationship Id="rId7" Type="http://schemas.openxmlformats.org/officeDocument/2006/relationships/image" Target="../media/image8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gif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image" Target="../media/image116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png"/><Relationship Id="rId5" Type="http://schemas.openxmlformats.org/officeDocument/2006/relationships/image" Target="../media/image5.png"/><Relationship Id="rId4" Type="http://schemas.openxmlformats.org/officeDocument/2006/relationships/image" Target="../media/image11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4.jpe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png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13" Type="http://schemas.openxmlformats.org/officeDocument/2006/relationships/image" Target="../media/image139.jpeg"/><Relationship Id="rId3" Type="http://schemas.openxmlformats.org/officeDocument/2006/relationships/image" Target="../media/image4.jpeg"/><Relationship Id="rId7" Type="http://schemas.openxmlformats.org/officeDocument/2006/relationships/image" Target="../media/image133.jpeg"/><Relationship Id="rId12" Type="http://schemas.openxmlformats.org/officeDocument/2006/relationships/image" Target="../media/image138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jpeg"/><Relationship Id="rId11" Type="http://schemas.openxmlformats.org/officeDocument/2006/relationships/image" Target="../media/image137.jpeg"/><Relationship Id="rId5" Type="http://schemas.openxmlformats.org/officeDocument/2006/relationships/image" Target="../media/image5.png"/><Relationship Id="rId15" Type="http://schemas.openxmlformats.org/officeDocument/2006/relationships/image" Target="../media/image141.jpeg"/><Relationship Id="rId10" Type="http://schemas.openxmlformats.org/officeDocument/2006/relationships/image" Target="../media/image136.jpeg"/><Relationship Id="rId4" Type="http://schemas.openxmlformats.org/officeDocument/2006/relationships/image" Target="../media/image131.png"/><Relationship Id="rId9" Type="http://schemas.openxmlformats.org/officeDocument/2006/relationships/image" Target="../media/image135.jpeg"/><Relationship Id="rId14" Type="http://schemas.openxmlformats.org/officeDocument/2006/relationships/image" Target="../media/image1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7.jpe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150.png"/><Relationship Id="rId4" Type="http://schemas.openxmlformats.org/officeDocument/2006/relationships/image" Target="../media/image1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1.png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8.png"/><Relationship Id="rId4" Type="http://schemas.openxmlformats.org/officeDocument/2006/relationships/image" Target="../media/image15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28600" y="304800"/>
            <a:ext cx="8686800" cy="6324600"/>
          </a:xfrm>
          <a:prstGeom prst="plaque">
            <a:avLst>
              <a:gd name="adj" fmla="val 11607"/>
            </a:avLst>
          </a:prstGeom>
          <a:blipFill>
            <a:blip r:embed="rId2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47800" y="685800"/>
            <a:ext cx="6324600" cy="2862322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  <a:cs typeface="Vrinda" panose="020B0502040204020203" pitchFamily="34" charset="0"/>
              </a:rPr>
              <a:t>ЗВІТ</a:t>
            </a:r>
          </a:p>
          <a:p>
            <a:pPr algn="ctr">
              <a:defRPr/>
            </a:pPr>
            <a:r>
              <a:rPr lang="uk-UA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  <a:cs typeface="Vrinda" panose="020B0502040204020203" pitchFamily="34" charset="0"/>
              </a:rPr>
              <a:t> ДИРЕКТОРА  </a:t>
            </a:r>
            <a:r>
              <a:rPr lang="uk-UA" sz="3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  <a:cs typeface="Vrinda" panose="020B0502040204020203" pitchFamily="34" charset="0"/>
              </a:rPr>
              <a:t>хг</a:t>
            </a:r>
            <a:r>
              <a:rPr lang="uk-UA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  <a:cs typeface="Vrinda" panose="020B0502040204020203" pitchFamily="34" charset="0"/>
              </a:rPr>
              <a:t> №172</a:t>
            </a:r>
          </a:p>
          <a:p>
            <a:pPr algn="ctr">
              <a:defRPr/>
            </a:pPr>
            <a:r>
              <a:rPr lang="uk-UA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  <a:cs typeface="Vrinda" panose="020B0502040204020203" pitchFamily="34" charset="0"/>
              </a:rPr>
              <a:t> </a:t>
            </a:r>
            <a:r>
              <a:rPr lang="uk-UA" sz="3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  <a:cs typeface="Vrinda" panose="020B0502040204020203" pitchFamily="34" charset="0"/>
              </a:rPr>
              <a:t>Уткіної</a:t>
            </a:r>
            <a:r>
              <a:rPr lang="uk-UA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  <a:cs typeface="Vrinda" panose="020B0502040204020203" pitchFamily="34" charset="0"/>
              </a:rPr>
              <a:t> О.А.</a:t>
            </a:r>
          </a:p>
          <a:p>
            <a:pPr algn="ctr">
              <a:defRPr/>
            </a:pPr>
            <a:r>
              <a:rPr lang="uk-UA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  <a:cs typeface="Vrinda" panose="020B0502040204020203" pitchFamily="34" charset="0"/>
              </a:rPr>
              <a:t>Про роботу у</a:t>
            </a:r>
          </a:p>
          <a:p>
            <a:pPr algn="ctr">
              <a:defRPr/>
            </a:pPr>
            <a:r>
              <a:rPr lang="uk-UA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  <a:cs typeface="Vrinda" panose="020B0502040204020203" pitchFamily="34" charset="0"/>
              </a:rPr>
              <a:t> 2015/2016 </a:t>
            </a:r>
            <a:r>
              <a:rPr lang="uk-UA" sz="3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  <a:cs typeface="Vrinda" panose="020B0502040204020203" pitchFamily="34" charset="0"/>
              </a:rPr>
              <a:t>н.р</a:t>
            </a:r>
            <a:r>
              <a:rPr lang="uk-UA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Monotype Corsiva" panose="03010101010201010101" pitchFamily="66" charset="0"/>
                <a:cs typeface="Vrinda" panose="020B0502040204020203" pitchFamily="34" charset="0"/>
              </a:rPr>
              <a:t>. </a:t>
            </a:r>
            <a:endParaRPr lang="ru-RU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Monotype Corsiva" panose="03010101010201010101" pitchFamily="66" charset="0"/>
              <a:cs typeface="Vrinda" panose="020B0502040204020203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843463" y="2514600"/>
            <a:ext cx="3657600" cy="2644775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ерфолента 4"/>
          <p:cNvSpPr/>
          <p:nvPr/>
        </p:nvSpPr>
        <p:spPr>
          <a:xfrm>
            <a:off x="8238731" y="630932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10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152400"/>
            <a:ext cx="2701925" cy="76993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4400" dirty="0"/>
              <a:t>Географія</a:t>
            </a:r>
            <a:endParaRPr lang="ru-RU" sz="4400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52400" y="4495800"/>
          <a:ext cx="7305674" cy="2208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9047"/>
                <a:gridCol w="3071143"/>
                <a:gridCol w="1064646"/>
                <a:gridCol w="1225419"/>
                <a:gridCol w="1225419"/>
              </a:tblGrid>
              <a:tr h="4907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ПІ  учня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Клас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Місце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Вчитель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  <a:tr h="24535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Гайдай Ярослав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9-В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Мощенок</a:t>
                      </a: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Надія Дмитрівна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  <a:tr h="24535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Малохвій Едуард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11-Б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535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Алікберова Фіруза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11-Б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535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Пода Віра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9-А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535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Крива Влада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8-В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Куценко Ірина Іванівна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  <a:tr h="24535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Валюшенко Марина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10-Б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535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</a:rPr>
                        <a:t>Романашенко</a:t>
                      </a:r>
                      <a:r>
                        <a:rPr lang="uk-UA" sz="1400" dirty="0">
                          <a:effectLst/>
                        </a:rPr>
                        <a:t> Марина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10-Б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ІІІ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304800" y="2555875"/>
            <a:ext cx="1219200" cy="17526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201988" y="2609850"/>
            <a:ext cx="1219200" cy="171132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787525" y="2568575"/>
            <a:ext cx="1219200" cy="17526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719638" y="2624138"/>
            <a:ext cx="1219200" cy="171132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167438" y="2624138"/>
            <a:ext cx="1138237" cy="1711325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670800" y="2057400"/>
            <a:ext cx="1136650" cy="1752600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200400" y="76200"/>
            <a:ext cx="1366838" cy="1905000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4800600" y="152400"/>
            <a:ext cx="1366838" cy="1905000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32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3" y="238125"/>
            <a:ext cx="18923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0" name="Picture 6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3" y="4114800"/>
            <a:ext cx="1243012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77825" y="2582863"/>
            <a:ext cx="1219200" cy="17526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825625" y="2582863"/>
            <a:ext cx="1219200" cy="17526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ерфолента 4"/>
          <p:cNvSpPr/>
          <p:nvPr/>
        </p:nvSpPr>
        <p:spPr>
          <a:xfrm>
            <a:off x="8238731" y="630932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11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152400"/>
            <a:ext cx="2701925" cy="144621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4400" dirty="0"/>
              <a:t>Іноземна мова</a:t>
            </a:r>
            <a:endParaRPr lang="ru-RU" sz="4400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52400" y="4495800"/>
          <a:ext cx="7305675" cy="1962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9047"/>
                <a:gridCol w="3071143"/>
                <a:gridCol w="1064646"/>
                <a:gridCol w="935860"/>
                <a:gridCol w="1514979"/>
              </a:tblGrid>
              <a:tr h="4905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ПІ  учня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Клас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Місце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Вчитель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  <a:tr h="49053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Оляновська Анастасія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8-В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Вєрємей</a:t>
                      </a: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Ірина Геннадіївна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  <a:tr h="24526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Щетиніна Яна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10-А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 rowSpan="2">
                  <a:txBody>
                    <a:bodyPr/>
                    <a:lstStyle/>
                    <a:p>
                      <a:pPr indent="279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Румянцева Олена Володимирівна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  <a:tr h="24526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Прохорова Анастасія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11-А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526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Нгуєн Тхі Нгок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11-А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Пихтіна</a:t>
                      </a: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Антоніна Миколаївна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  <a:tr h="24526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Сердюк Анна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304800" y="2597150"/>
            <a:ext cx="1219200" cy="171132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629525" y="2555875"/>
            <a:ext cx="1219200" cy="17526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176463" y="2597150"/>
            <a:ext cx="1219200" cy="171132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048125" y="2597150"/>
            <a:ext cx="1139825" cy="171132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840413" y="2555875"/>
            <a:ext cx="1136650" cy="175260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200400" y="76200"/>
            <a:ext cx="1366838" cy="1905000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7654925" y="4403725"/>
            <a:ext cx="1366838" cy="1905000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343" name="Picture 2" descr="http://www.kulturologia.ru/files/u8921/langlge-0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63500"/>
            <a:ext cx="286385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вал 12"/>
          <p:cNvSpPr/>
          <p:nvPr/>
        </p:nvSpPr>
        <p:spPr>
          <a:xfrm>
            <a:off x="4826000" y="76200"/>
            <a:ext cx="1366838" cy="1905000"/>
          </a:xfrm>
          <a:prstGeom prst="ellipse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ерфолента 4"/>
          <p:cNvSpPr/>
          <p:nvPr/>
        </p:nvSpPr>
        <p:spPr>
          <a:xfrm>
            <a:off x="8238731" y="630932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12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152400"/>
            <a:ext cx="2701925" cy="76993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4400" dirty="0"/>
              <a:t>Історія</a:t>
            </a:r>
            <a:endParaRPr lang="ru-RU" sz="4400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52400" y="4495800"/>
          <a:ext cx="7305675" cy="17876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9047"/>
                <a:gridCol w="3071143"/>
                <a:gridCol w="1064646"/>
                <a:gridCol w="935860"/>
                <a:gridCol w="1514979"/>
              </a:tblGrid>
              <a:tr h="560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ПІ  учня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Клас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Місце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Вчитель</a:t>
                      </a:r>
                      <a:endParaRPr lang="ru-RU" sz="16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  <a:tr h="49069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Гюлєва Заріна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Ткаченко Тетяна Валентинівна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  <a:tr h="24534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Попова Оксана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Біла Любов Володимирівна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  <a:tr h="49069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Малохвій Едуард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11-Б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1609725" y="2438400"/>
            <a:ext cx="1219200" cy="171132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973638" y="2428875"/>
            <a:ext cx="1219200" cy="171132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294063" y="2438400"/>
            <a:ext cx="1285875" cy="171132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200400" y="76200"/>
            <a:ext cx="1366838" cy="190500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4800600" y="152400"/>
            <a:ext cx="1366838" cy="1905000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338888" y="173038"/>
            <a:ext cx="2590800" cy="182880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ерфолента 4"/>
          <p:cNvSpPr/>
          <p:nvPr/>
        </p:nvSpPr>
        <p:spPr>
          <a:xfrm>
            <a:off x="8238731" y="630932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13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152400"/>
            <a:ext cx="2701925" cy="64611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/>
              <a:t>Математика</a:t>
            </a:r>
            <a:endParaRPr lang="ru-RU" sz="3600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52400" y="4495800"/>
          <a:ext cx="8086725" cy="1752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5921"/>
                <a:gridCol w="3399479"/>
                <a:gridCol w="1178467"/>
                <a:gridCol w="1035912"/>
                <a:gridCol w="1676946"/>
              </a:tblGrid>
              <a:tr h="685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№</a:t>
                      </a:r>
                      <a:endParaRPr lang="ru-RU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з/п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ПІ  учня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Клас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Місце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Вчитель</a:t>
                      </a:r>
                      <a:endParaRPr lang="ru-RU" sz="2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</a:tr>
              <a:tr h="68580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r>
                        <a:rPr lang="uk-UA" sz="2000" dirty="0" smtClean="0">
                          <a:effectLst/>
                        </a:rPr>
                        <a:t>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Величко Єва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6-Б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Бухало Жанна Миколаївна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</a:tr>
            </a:tbl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990600" y="1524000"/>
            <a:ext cx="1806575" cy="2667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505200" y="342900"/>
            <a:ext cx="1981200" cy="28575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992813" y="117475"/>
            <a:ext cx="2982912" cy="27432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ерфолента 4"/>
          <p:cNvSpPr/>
          <p:nvPr/>
        </p:nvSpPr>
        <p:spPr>
          <a:xfrm>
            <a:off x="8238731" y="630932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14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152400"/>
            <a:ext cx="2701925" cy="64611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/>
              <a:t>Хімія</a:t>
            </a:r>
            <a:endParaRPr lang="ru-RU" sz="3600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52400" y="4495800"/>
          <a:ext cx="8229599" cy="167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983"/>
                <a:gridCol w="3459540"/>
                <a:gridCol w="1199288"/>
                <a:gridCol w="1054215"/>
                <a:gridCol w="1706573"/>
              </a:tblGrid>
              <a:tr h="670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ПІ  учня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Клас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Місце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Вчитель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  <a:tr h="1005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800" dirty="0">
                          <a:effectLst/>
                        </a:rPr>
                        <a:t> </a:t>
                      </a:r>
                      <a:r>
                        <a:rPr lang="uk-UA" sz="1800" dirty="0" smtClean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Ліпчанський</a:t>
                      </a: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Микита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11-А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Чекалова</a:t>
                      </a: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Світлана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Володимирівна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</a:tbl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436563" y="1219200"/>
            <a:ext cx="2230437" cy="304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352800" y="838200"/>
            <a:ext cx="2209800" cy="31242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38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47638"/>
            <a:ext cx="32385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ерфолента 4"/>
          <p:cNvSpPr/>
          <p:nvPr/>
        </p:nvSpPr>
        <p:spPr>
          <a:xfrm>
            <a:off x="8238731" y="642176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15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152400"/>
            <a:ext cx="2701925" cy="64611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/>
              <a:t>Економіка</a:t>
            </a:r>
            <a:endParaRPr lang="ru-RU" sz="3600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52400" y="4495800"/>
          <a:ext cx="8680450" cy="18938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4357"/>
                <a:gridCol w="3649068"/>
                <a:gridCol w="1264990"/>
                <a:gridCol w="1111969"/>
                <a:gridCol w="1800066"/>
              </a:tblGrid>
              <a:tr h="8419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№</a:t>
                      </a:r>
                      <a:endParaRPr lang="ru-RU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з/п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ПІ  учня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Клас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Місце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Вчитель</a:t>
                      </a:r>
                      <a:endParaRPr lang="ru-RU" sz="2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  <a:tr h="105191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r>
                        <a:rPr lang="uk-UA" sz="2000" dirty="0" smtClean="0">
                          <a:effectLst/>
                        </a:rPr>
                        <a:t>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Двінських</a:t>
                      </a:r>
                      <a:r>
                        <a:rPr lang="uk-UA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Давід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11-Б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Андреєва Тетяна Анатоліївна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</a:tbl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436563" y="1219200"/>
            <a:ext cx="2230437" cy="304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352800" y="838200"/>
            <a:ext cx="2209800" cy="31242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412" name="Picture 2" descr="http://school.xvatit.com/images/a/a5/Ekonomika12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"/>
            <a:ext cx="29654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ерфолента 4"/>
          <p:cNvSpPr/>
          <p:nvPr/>
        </p:nvSpPr>
        <p:spPr>
          <a:xfrm>
            <a:off x="8238731" y="630932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16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2400" y="152400"/>
            <a:ext cx="2854325" cy="5238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dirty="0"/>
              <a:t>Правознавство</a:t>
            </a:r>
            <a:endParaRPr lang="ru-RU" sz="2800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52400" y="4495800"/>
          <a:ext cx="8229600" cy="1812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983"/>
                <a:gridCol w="3459541"/>
                <a:gridCol w="1199288"/>
                <a:gridCol w="1380394"/>
                <a:gridCol w="1380394"/>
              </a:tblGrid>
              <a:tr h="7251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ПІ  учня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Клас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Місце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Вчитель</a:t>
                      </a:r>
                      <a:endParaRPr lang="ru-RU" sz="16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  <a:tr h="3625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800" dirty="0">
                          <a:effectLst/>
                        </a:rPr>
                        <a:t> </a:t>
                      </a:r>
                      <a:r>
                        <a:rPr lang="uk-UA" sz="1800" dirty="0" smtClean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Іващенко Олександра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10-А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І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Андреєва Тетяна Анатоліївна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  <a:tr h="3625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800" dirty="0">
                          <a:effectLst/>
                        </a:rPr>
                        <a:t> </a:t>
                      </a:r>
                      <a:r>
                        <a:rPr lang="uk-UA" sz="1800" dirty="0" smtClean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Романашенко Марина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10-Б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effectLst/>
                        </a:rPr>
                        <a:t>ІІ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25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800" dirty="0">
                          <a:effectLst/>
                        </a:rPr>
                        <a:t> </a:t>
                      </a:r>
                      <a:r>
                        <a:rPr lang="uk-UA" sz="1800" dirty="0" smtClean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Алікберова Фіруза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11-Б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effectLst/>
                        </a:rPr>
                        <a:t>ІІІ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304800" y="2555875"/>
            <a:ext cx="1219200" cy="171132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133600" y="2555875"/>
            <a:ext cx="1219200" cy="171132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119563" y="2543175"/>
            <a:ext cx="1138237" cy="171132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200400" y="76200"/>
            <a:ext cx="1752600" cy="220980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257800" y="152400"/>
            <a:ext cx="3886200" cy="213360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ерфолента 4"/>
          <p:cNvSpPr/>
          <p:nvPr/>
        </p:nvSpPr>
        <p:spPr>
          <a:xfrm>
            <a:off x="8238731" y="649796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17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86600" y="41275"/>
            <a:ext cx="2057400" cy="70802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000" b="1" dirty="0"/>
              <a:t>Українська мова та література</a:t>
            </a:r>
            <a:endParaRPr lang="ru-RU" sz="2000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68275" y="3657600"/>
          <a:ext cx="7305674" cy="31196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9047"/>
                <a:gridCol w="3071143"/>
                <a:gridCol w="1064646"/>
                <a:gridCol w="1225419"/>
                <a:gridCol w="1225419"/>
              </a:tblGrid>
              <a:tr h="490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ПІ  учня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Клас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Місце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Вчитель</a:t>
                      </a:r>
                      <a:endParaRPr lang="ru-RU" sz="16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  <a:tr h="24534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Некрасова Юлія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11-А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Коміна</a:t>
                      </a:r>
                      <a:r>
                        <a:rPr lang="uk-UA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Євгенія Вікторівна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534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Крива Влада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8-В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534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Мац Юлія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8-В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049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Василющенко Альбіна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10-А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Вакуленко Тетяна Володимирівна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049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Логачов Дмитро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Буракова</a:t>
                      </a:r>
                      <a:r>
                        <a:rPr lang="uk-UA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Ірина В’ячеславівна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049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Божко Поліна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Шаптала</a:t>
                      </a:r>
                      <a:r>
                        <a:rPr lang="uk-UA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Наталія Михайлівна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049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Польова Анна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7-Г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Сліпушкіна</a:t>
                      </a:r>
                      <a:r>
                        <a:rPr lang="uk-UA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Ніна Іванівна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534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Локтіонова Олеся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Каменська Ірина Вікторівна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534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Пода Віра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9-А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152400" y="34925"/>
            <a:ext cx="1219200" cy="171132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2400" y="1793875"/>
            <a:ext cx="1219200" cy="171132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371600" y="41275"/>
            <a:ext cx="1290638" cy="171132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70013" y="1793875"/>
            <a:ext cx="1290637" cy="171132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662238" y="41275"/>
            <a:ext cx="1290637" cy="1711325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662238" y="1787525"/>
            <a:ext cx="1290637" cy="1711325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97325" y="41275"/>
            <a:ext cx="1184275" cy="1711325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932238" y="1787525"/>
            <a:ext cx="1290637" cy="1711325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222875" y="1797050"/>
            <a:ext cx="1290638" cy="1711325"/>
          </a:xfrm>
          <a:prstGeom prst="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7254875" y="2549525"/>
            <a:ext cx="1241425" cy="1714500"/>
          </a:xfrm>
          <a:prstGeom prst="ellipse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7948613" y="900113"/>
            <a:ext cx="1243012" cy="1714500"/>
          </a:xfrm>
          <a:prstGeom prst="ellipse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7875588" y="3771900"/>
            <a:ext cx="1243012" cy="1714500"/>
          </a:xfrm>
          <a:prstGeom prst="ellipse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7397750" y="4997450"/>
            <a:ext cx="1241425" cy="1714500"/>
          </a:xfrm>
          <a:prstGeom prst="ellipse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516" name="Picture 6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112713"/>
            <a:ext cx="180022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Овал 21"/>
          <p:cNvSpPr/>
          <p:nvPr/>
        </p:nvSpPr>
        <p:spPr>
          <a:xfrm>
            <a:off x="6705600" y="936625"/>
            <a:ext cx="1243013" cy="1714500"/>
          </a:xfrm>
          <a:prstGeom prst="ellipse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ерфолента 4"/>
          <p:cNvSpPr/>
          <p:nvPr/>
        </p:nvSpPr>
        <p:spPr>
          <a:xfrm>
            <a:off x="8238731" y="630932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18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152400"/>
            <a:ext cx="2701925" cy="9540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/>
              <a:t>Інформаційні технології</a:t>
            </a:r>
            <a:endParaRPr lang="ru-RU" sz="2800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52400" y="4495800"/>
          <a:ext cx="7543800" cy="19939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484"/>
                <a:gridCol w="3171245"/>
                <a:gridCol w="1099348"/>
                <a:gridCol w="966364"/>
                <a:gridCol w="1564359"/>
              </a:tblGrid>
              <a:tr h="725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ПІ  учня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Клас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Місце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Вчитель</a:t>
                      </a:r>
                      <a:endParaRPr lang="ru-RU" sz="16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  <a:tr h="63445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Валюшенко Марина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Прокопенко  Інна Іванівна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440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Двінських Давід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11-Б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Король Наталія Олександрівна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369888" y="1582738"/>
            <a:ext cx="1687512" cy="2379662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590800" y="2195513"/>
            <a:ext cx="1600200" cy="214788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962400" y="190500"/>
            <a:ext cx="1676400" cy="216535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499100" y="2179638"/>
            <a:ext cx="1803400" cy="2163762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49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190500"/>
            <a:ext cx="322262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ерфолента 4"/>
          <p:cNvSpPr/>
          <p:nvPr/>
        </p:nvSpPr>
        <p:spPr>
          <a:xfrm>
            <a:off x="8238731" y="630932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19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152400"/>
            <a:ext cx="2701925" cy="76993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4400" b="1" dirty="0"/>
              <a:t>Біологія</a:t>
            </a:r>
            <a:endParaRPr lang="ru-RU" sz="4400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52400" y="4495800"/>
          <a:ext cx="7305675" cy="22082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9047"/>
                <a:gridCol w="3071143"/>
                <a:gridCol w="1064646"/>
                <a:gridCol w="935860"/>
                <a:gridCol w="1514979"/>
              </a:tblGrid>
              <a:tr h="4907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ПІ  учня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Клас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Місце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Вчитель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  <a:tr h="49056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Гюлєва Заріна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Гаврилова  Людмила Петрівна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  <a:tr h="24537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Пода Віра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9-А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indent="279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  <a:tr h="24537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Герасименко Роман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9-В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537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Шулєжко Діана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  <a:tr h="49075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Попова Оксана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Романова Олена Володимирівна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304800" y="2597150"/>
            <a:ext cx="1219200" cy="171132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176463" y="2597150"/>
            <a:ext cx="1219200" cy="171132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048125" y="2597150"/>
            <a:ext cx="1139825" cy="171132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840413" y="2555875"/>
            <a:ext cx="1136650" cy="17526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200400" y="76200"/>
            <a:ext cx="1366838" cy="1905000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4800600" y="152400"/>
            <a:ext cx="1366838" cy="1905000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391400" y="2555875"/>
            <a:ext cx="1285875" cy="1711325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053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131763"/>
            <a:ext cx="2593975" cy="194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43555" y="286011"/>
            <a:ext cx="8686800" cy="6324600"/>
          </a:xfrm>
          <a:prstGeom prst="plaque">
            <a:avLst>
              <a:gd name="adj" fmla="val 11607"/>
            </a:avLst>
          </a:prstGeom>
          <a:blipFill>
            <a:blip r:embed="rId3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9" name="Picture 7" descr="C:\Documents and Settings\Иятта\Рабочий стол\ЭТО СРОЧНО\Новая папка\0_7a149_a679bc59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 flipV="1">
            <a:off x="103094" y="5761646"/>
            <a:ext cx="1165412" cy="9906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sp>
        <p:nvSpPr>
          <p:cNvPr id="2" name="Пятиугольник 1"/>
          <p:cNvSpPr/>
          <p:nvPr/>
        </p:nvSpPr>
        <p:spPr>
          <a:xfrm>
            <a:off x="5818094" y="6174693"/>
            <a:ext cx="2411506" cy="43591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2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52600" y="457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Підвищення рівня організації навчально-виховного процесу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5800" y="1143000"/>
            <a:ext cx="457200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Метою освіти Харківської гімназії 172 є: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083" name="AutoShape 3"/>
          <p:cNvSpPr>
            <a:spLocks noChangeArrowheads="1"/>
          </p:cNvSpPr>
          <p:nvPr/>
        </p:nvSpPr>
        <p:spPr bwMode="auto">
          <a:xfrm>
            <a:off x="2908300" y="3200400"/>
            <a:ext cx="1617663" cy="2590800"/>
          </a:xfrm>
          <a:prstGeom prst="roundRect">
            <a:avLst>
              <a:gd name="adj" fmla="val 13745"/>
            </a:avLst>
          </a:prstGeom>
          <a:solidFill>
            <a:srgbClr val="6F7CB5"/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400" b="1">
                <a:latin typeface="Arial" pitchFamily="34" charset="0"/>
              </a:rPr>
              <a:t>забезпечення наступності та безперервності навчально-виховного процесу</a:t>
            </a:r>
            <a:r>
              <a:rPr lang="uk-UA" altLang="ru-RU" sz="1400">
                <a:latin typeface="Arial" pitchFamily="34" charset="0"/>
              </a:rPr>
              <a:t>;</a:t>
            </a:r>
            <a:endParaRPr lang="en-US" altLang="ru-RU" sz="14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084" name="AutoShape 4"/>
          <p:cNvSpPr>
            <a:spLocks noChangeArrowheads="1"/>
          </p:cNvSpPr>
          <p:nvPr/>
        </p:nvSpPr>
        <p:spPr bwMode="auto">
          <a:xfrm>
            <a:off x="1143000" y="3200400"/>
            <a:ext cx="1676400" cy="2590800"/>
          </a:xfrm>
          <a:prstGeom prst="roundRect">
            <a:avLst>
              <a:gd name="adj" fmla="val 13745"/>
            </a:avLst>
          </a:prstGeom>
          <a:solidFill>
            <a:srgbClr val="6F7CB5"/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400" b="1">
                <a:latin typeface="Arial" pitchFamily="34" charset="0"/>
              </a:rPr>
              <a:t>Задоволення потреб громадян суспільства і  держави у здобутті загальної середньої освіти;</a:t>
            </a:r>
            <a:endParaRPr lang="en-US" altLang="ru-RU" sz="1400" b="1">
              <a:solidFill>
                <a:srgbClr val="FFFFFF"/>
              </a:solidFill>
              <a:latin typeface="Verdana" pitchFamily="34" charset="0"/>
            </a:endParaRPr>
          </a:p>
        </p:txBody>
      </p:sp>
      <p:grpSp>
        <p:nvGrpSpPr>
          <p:cNvPr id="3085" name="Group 5"/>
          <p:cNvGrpSpPr>
            <a:grpSpLocks/>
          </p:cNvGrpSpPr>
          <p:nvPr/>
        </p:nvGrpSpPr>
        <p:grpSpPr bwMode="auto">
          <a:xfrm>
            <a:off x="1371600" y="1905000"/>
            <a:ext cx="6096000" cy="990600"/>
            <a:chOff x="624" y="1152"/>
            <a:chExt cx="4080" cy="720"/>
          </a:xfrm>
        </p:grpSpPr>
        <p:sp>
          <p:nvSpPr>
            <p:cNvPr id="3093" name="Rectangle 6"/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solidFill>
              <a:srgbClr val="9B96DC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B96DC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3094" name="Group 7"/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3108" name="Oval 8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3109" name="Rectangle 9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29" name="Oval 10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  <p:sp>
            <p:nvSpPr>
              <p:cNvPr id="30" name="Oval 11"/>
              <p:cNvSpPr>
                <a:spLocks noChangeArrowheads="1"/>
              </p:cNvSpPr>
              <p:nvPr/>
            </p:nvSpPr>
            <p:spPr bwMode="gray">
              <a:xfrm>
                <a:off x="2439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</p:grpSp>
        <p:sp>
          <p:nvSpPr>
            <p:cNvPr id="3095" name="Rectangle 12"/>
            <p:cNvSpPr>
              <a:spLocks noChangeArrowheads="1"/>
            </p:cNvSpPr>
            <p:nvPr/>
          </p:nvSpPr>
          <p:spPr bwMode="gray">
            <a:xfrm rot="3419336">
              <a:off x="1776" y="1152"/>
              <a:ext cx="672" cy="672"/>
            </a:xfrm>
            <a:prstGeom prst="rect">
              <a:avLst/>
            </a:prstGeom>
            <a:solidFill>
              <a:srgbClr val="5491D4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5491D4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3096" name="Group 13"/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3104" name="Oval 14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3105" name="Rectangle 15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25" name="Oval 16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  <p:sp>
            <p:nvSpPr>
              <p:cNvPr id="26" name="Oval 17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</p:grpSp>
        <p:sp>
          <p:nvSpPr>
            <p:cNvPr id="3097" name="Rectangle 18"/>
            <p:cNvSpPr>
              <a:spLocks noChangeArrowheads="1"/>
            </p:cNvSpPr>
            <p:nvPr/>
          </p:nvSpPr>
          <p:spPr bwMode="gray">
            <a:xfrm rot="3419336">
              <a:off x="2880" y="1152"/>
              <a:ext cx="672" cy="672"/>
            </a:xfrm>
            <a:prstGeom prst="rect">
              <a:avLst/>
            </a:prstGeom>
            <a:solidFill>
              <a:srgbClr val="99CC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3098" name="Group 19"/>
            <p:cNvGrpSpPr>
              <a:grpSpLocks/>
            </p:cNvGrpSpPr>
            <p:nvPr/>
          </p:nvGrpSpPr>
          <p:grpSpPr bwMode="auto">
            <a:xfrm>
              <a:off x="3600" y="1296"/>
              <a:ext cx="816" cy="96"/>
              <a:chOff x="2003" y="3439"/>
              <a:chExt cx="468" cy="244"/>
            </a:xfrm>
          </p:grpSpPr>
          <p:sp>
            <p:nvSpPr>
              <p:cNvPr id="3100" name="Oval 20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3101" name="Rectangle 21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21" name="Oval 22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  <p:sp>
            <p:nvSpPr>
              <p:cNvPr id="22" name="Oval 23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</p:grpSp>
        <p:sp>
          <p:nvSpPr>
            <p:cNvPr id="3099" name="Rectangle 24"/>
            <p:cNvSpPr>
              <a:spLocks noChangeArrowheads="1"/>
            </p:cNvSpPr>
            <p:nvPr/>
          </p:nvSpPr>
          <p:spPr bwMode="gray">
            <a:xfrm rot="3419336">
              <a:off x="4032" y="1152"/>
              <a:ext cx="672" cy="672"/>
            </a:xfrm>
            <a:prstGeom prst="rect">
              <a:avLst/>
            </a:prstGeom>
            <a:solidFill>
              <a:srgbClr val="DFB62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DFB62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</p:grpSp>
      <p:sp>
        <p:nvSpPr>
          <p:cNvPr id="3086" name="Text Box 25"/>
          <p:cNvSpPr txBox="1">
            <a:spLocks noChangeArrowheads="1"/>
          </p:cNvSpPr>
          <p:nvPr/>
        </p:nvSpPr>
        <p:spPr bwMode="gray">
          <a:xfrm>
            <a:off x="1524000" y="2216150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1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087" name="Text Box 26"/>
          <p:cNvSpPr txBox="1">
            <a:spLocks noChangeArrowheads="1"/>
          </p:cNvSpPr>
          <p:nvPr/>
        </p:nvSpPr>
        <p:spPr bwMode="gray">
          <a:xfrm>
            <a:off x="3276600" y="2216150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2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088" name="Text Box 27"/>
          <p:cNvSpPr txBox="1">
            <a:spLocks noChangeArrowheads="1"/>
          </p:cNvSpPr>
          <p:nvPr/>
        </p:nvSpPr>
        <p:spPr bwMode="gray">
          <a:xfrm>
            <a:off x="4953000" y="2216150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3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089" name="Text Box 28"/>
          <p:cNvSpPr txBox="1">
            <a:spLocks noChangeArrowheads="1"/>
          </p:cNvSpPr>
          <p:nvPr/>
        </p:nvSpPr>
        <p:spPr bwMode="gray">
          <a:xfrm>
            <a:off x="6629400" y="2216150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4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090" name="AutoShape 29"/>
          <p:cNvSpPr>
            <a:spLocks noChangeArrowheads="1"/>
          </p:cNvSpPr>
          <p:nvPr/>
        </p:nvSpPr>
        <p:spPr bwMode="auto">
          <a:xfrm>
            <a:off x="6413500" y="3200400"/>
            <a:ext cx="1816100" cy="2590800"/>
          </a:xfrm>
          <a:prstGeom prst="roundRect">
            <a:avLst>
              <a:gd name="adj" fmla="val 13745"/>
            </a:avLst>
          </a:prstGeom>
          <a:solidFill>
            <a:srgbClr val="6F7CB5"/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400" b="1" dirty="0">
                <a:latin typeface="Arial" pitchFamily="34" charset="0"/>
              </a:rPr>
              <a:t>надання учням можливостей для реалізації індивідуальних творчих потреб;</a:t>
            </a:r>
            <a:endParaRPr lang="en-US" altLang="ru-RU" sz="14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091" name="AutoShape 30"/>
          <p:cNvSpPr>
            <a:spLocks noChangeArrowheads="1"/>
          </p:cNvSpPr>
          <p:nvPr/>
        </p:nvSpPr>
        <p:spPr bwMode="auto">
          <a:xfrm>
            <a:off x="4648200" y="3200400"/>
            <a:ext cx="1676400" cy="2590800"/>
          </a:xfrm>
          <a:prstGeom prst="roundRect">
            <a:avLst>
              <a:gd name="adj" fmla="val 13745"/>
            </a:avLst>
          </a:prstGeom>
          <a:solidFill>
            <a:srgbClr val="6F7CB5"/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400" b="1">
                <a:latin typeface="Arial" pitchFamily="34" charset="0"/>
              </a:rPr>
              <a:t>створення умов для здобуття середньої освіти на рівні не нижчому від державних стандартів;</a:t>
            </a:r>
            <a:endParaRPr lang="en-US" altLang="ru-RU" sz="1400" b="1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309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106363"/>
            <a:ext cx="1079500" cy="112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ерфолента 4"/>
          <p:cNvSpPr/>
          <p:nvPr/>
        </p:nvSpPr>
        <p:spPr>
          <a:xfrm>
            <a:off x="8238731" y="630932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20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152400"/>
            <a:ext cx="2701925" cy="9540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/>
              <a:t>Трудове навчання</a:t>
            </a:r>
            <a:endParaRPr lang="ru-RU" sz="2800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52400" y="4495800"/>
          <a:ext cx="7543800" cy="19939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484"/>
                <a:gridCol w="3171245"/>
                <a:gridCol w="1099348"/>
                <a:gridCol w="966364"/>
                <a:gridCol w="1564359"/>
              </a:tblGrid>
              <a:tr h="725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ПІ  учня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Клас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Місце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Вчитель</a:t>
                      </a:r>
                      <a:endParaRPr lang="ru-RU" sz="16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  <a:tr h="63445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Силка Ярослав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8-В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Баліченко Юрій Борисович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440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Бельська Катерина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9-А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Гончар Вікторія Василівна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2667000" y="2006600"/>
            <a:ext cx="1687513" cy="2379663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57200" y="1289050"/>
            <a:ext cx="1735138" cy="2379663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4191000" y="207963"/>
            <a:ext cx="1676400" cy="2163762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4800600" y="2179638"/>
            <a:ext cx="1803400" cy="2163762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15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7625"/>
            <a:ext cx="2405063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ерфолента 4"/>
          <p:cNvSpPr/>
          <p:nvPr/>
        </p:nvSpPr>
        <p:spPr>
          <a:xfrm>
            <a:off x="8238731" y="630932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21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152400"/>
            <a:ext cx="2701925" cy="120015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400" b="1" dirty="0"/>
              <a:t>ПОЧАТКОВА ШКОЛА</a:t>
            </a:r>
          </a:p>
          <a:p>
            <a:pPr algn="ctr">
              <a:defRPr/>
            </a:pPr>
            <a:r>
              <a:rPr lang="uk-UA" sz="2400" b="1" dirty="0"/>
              <a:t>Природознавство</a:t>
            </a:r>
            <a:endParaRPr lang="ru-RU" sz="2400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52400" y="4495800"/>
          <a:ext cx="7543800" cy="2095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484"/>
                <a:gridCol w="3171245"/>
                <a:gridCol w="1099348"/>
                <a:gridCol w="966364"/>
                <a:gridCol w="1564359"/>
              </a:tblGrid>
              <a:tr h="7249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ПІ  учня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Клас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Місце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Вчитель</a:t>
                      </a:r>
                      <a:endParaRPr lang="ru-RU" sz="16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  <a:tr h="73616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Мірошниченко Вадим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4-В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Віннікова Світлана Анатоліївна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435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Нізовський Володимир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4-А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Собка Вікторія Анатоліївна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369888" y="1582738"/>
            <a:ext cx="1687512" cy="2379662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590800" y="2195513"/>
            <a:ext cx="1600200" cy="214788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962400" y="190500"/>
            <a:ext cx="1676400" cy="216535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499100" y="2179638"/>
            <a:ext cx="1803400" cy="2163762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019800" y="152400"/>
            <a:ext cx="2819400" cy="1905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ерфолента 4"/>
          <p:cNvSpPr/>
          <p:nvPr/>
        </p:nvSpPr>
        <p:spPr>
          <a:xfrm>
            <a:off x="8238731" y="630932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22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152400"/>
            <a:ext cx="2701925" cy="13239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/>
              <a:t>ПОЧАТКОВА ШКОЛА</a:t>
            </a:r>
          </a:p>
          <a:p>
            <a:pPr algn="ctr">
              <a:defRPr/>
            </a:pPr>
            <a:r>
              <a:rPr lang="uk-UA" sz="2400" b="1" dirty="0"/>
              <a:t>Українська мова</a:t>
            </a:r>
            <a:endParaRPr lang="ru-RU" sz="2400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52400" y="4495800"/>
          <a:ext cx="7543800" cy="19939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484"/>
                <a:gridCol w="3171245"/>
                <a:gridCol w="1099348"/>
                <a:gridCol w="966364"/>
                <a:gridCol w="1564359"/>
              </a:tblGrid>
              <a:tr h="725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ПІ  учня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Клас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Місце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Вчитель</a:t>
                      </a:r>
                      <a:endParaRPr lang="ru-RU" sz="16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</a:tr>
              <a:tr h="63445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Бабіч Поліна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Сташкевич Олена Петрівна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440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r>
                        <a:rPr lang="uk-UA" sz="1400" dirty="0" smtClean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Дворник Анастасія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4-А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Собка Вікторія Анатоліївна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369888" y="1582738"/>
            <a:ext cx="1687512" cy="2379662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590800" y="2195513"/>
            <a:ext cx="1600200" cy="214788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962400" y="190500"/>
            <a:ext cx="1676400" cy="216535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029200" y="2179638"/>
            <a:ext cx="1803400" cy="2163762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3588" name="Picture 2" descr="http://friendsrepublic.com.ua/images/ukr-yazyk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-25400"/>
            <a:ext cx="2640013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46038" y="719138"/>
            <a:ext cx="1330325" cy="2024062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6059488" y="744538"/>
            <a:ext cx="1219200" cy="1636712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246864" y="72656"/>
            <a:ext cx="7869471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Учні – переможці ІІІ (обласного) етапу Всеукраїнських учнівських олімпіад з базових дисциплін у 2015/2016 навчальному році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6200" y="3106738"/>
          <a:ext cx="8686799" cy="3619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269"/>
                <a:gridCol w="2506491"/>
                <a:gridCol w="800270"/>
                <a:gridCol w="2295128"/>
                <a:gridCol w="780908"/>
                <a:gridCol w="1791733"/>
              </a:tblGrid>
              <a:tr h="530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ПІ  учня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Клас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ПІБ вчителя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Місце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Категорія, звання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5044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Географія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075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 smtClean="0">
                          <a:effectLst/>
                        </a:rPr>
                        <a:t>1</a:t>
                      </a: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Гайдай Ярослав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9-В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Мощенок 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Надія Дмитрівна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Вища, 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вчитель-методист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3612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 smtClean="0">
                          <a:effectLst/>
                        </a:rPr>
                        <a:t>2</a:t>
                      </a: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</a:rPr>
                        <a:t>Малохвій</a:t>
                      </a:r>
                      <a:r>
                        <a:rPr lang="uk-UA" sz="1400" dirty="0">
                          <a:effectLst/>
                        </a:rPr>
                        <a:t> Едуард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11-Б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Мощенок 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Надія Дмитрівна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Вища, 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вчитель-методист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5044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</a:rPr>
                        <a:t>Економіка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731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Двінських Давід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11-Б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Андреєва 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Тетяна Анатоліївна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Вища, 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старший учитель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5044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Трудове навчання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008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</a:rPr>
                        <a:t>Силка</a:t>
                      </a:r>
                      <a:r>
                        <a:rPr lang="uk-UA" sz="1400" dirty="0">
                          <a:effectLst/>
                        </a:rPr>
                        <a:t> Ярослав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8-В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Баліченко Юрій Борисович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ІІІ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Вища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Блок-схема: перфолента 4"/>
          <p:cNvSpPr/>
          <p:nvPr/>
        </p:nvSpPr>
        <p:spPr>
          <a:xfrm>
            <a:off x="8238731" y="630932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23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687888" y="738188"/>
            <a:ext cx="1371600" cy="202406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543050" y="744538"/>
            <a:ext cx="1366838" cy="202247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074988" y="738188"/>
            <a:ext cx="1406525" cy="2024062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858000" y="1562100"/>
            <a:ext cx="1219200" cy="1636713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897813" y="838200"/>
            <a:ext cx="1219200" cy="1636713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038" y="2933700"/>
          <a:ext cx="9070974" cy="39959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4925"/>
                <a:gridCol w="2617340"/>
                <a:gridCol w="835663"/>
                <a:gridCol w="2397472"/>
                <a:gridCol w="815444"/>
                <a:gridCol w="1870130"/>
              </a:tblGrid>
              <a:tr h="420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№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з/п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ПІ  учня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Клас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ПІБ вчителя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Місце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Категорія, звання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</a:tr>
              <a:tr h="21030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Секція «Англійська мова»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060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Валюшенко Марина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10-Б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Оліна 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Наталія Петрівна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ІІІ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Вища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</a:tr>
              <a:tr h="21030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Секція «Правознавство»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060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Москаленко Ліна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10-А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Ткаченко 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Тетяна Валентинівна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ІІІ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Вища, 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вчитель-методист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</a:tr>
              <a:tr h="21030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Секція «Екологічно безпечні технології та ресурсозбереження»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060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Поляшенко Аліна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11-Б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Нікітіна 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Олена Іванівна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І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Вища, 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старший учитель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</a:tr>
              <a:tr h="42060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200" dirty="0" smtClean="0">
                          <a:effectLst/>
                        </a:rPr>
                        <a:t>2</a:t>
                      </a:r>
                      <a:r>
                        <a:rPr lang="uk-UA" sz="12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Логачов Дмитро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10-Б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Баліченко 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Юрій Борисович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І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Вища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</a:tr>
              <a:tr h="21030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Секція «Мультимедійні системи та ігрові програми»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060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Двінських Давід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11-Б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Король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Наталія Олександрівна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І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Вища, 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старший учитель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</a:tr>
              <a:tr h="21030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Секція «Українська література»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060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Гузій Тетяна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10-Б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Буракова 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Ірина В’ячеславівна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ІІІ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Вища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05200" y="72656"/>
            <a:ext cx="561113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Учні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–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переможці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ІІ (районного)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етапу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МАН</a:t>
            </a:r>
          </a:p>
          <a:p>
            <a:pPr algn="ctr">
              <a:defRPr/>
            </a:pP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 2015/2016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навчальному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році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8423920" y="649796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24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8450" y="73025"/>
            <a:ext cx="990600" cy="122237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470025" y="73025"/>
            <a:ext cx="990600" cy="122237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640013" y="73025"/>
            <a:ext cx="990600" cy="122237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633663" y="1447800"/>
            <a:ext cx="990600" cy="122237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98450" y="1447800"/>
            <a:ext cx="990600" cy="1222375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441450" y="1447800"/>
            <a:ext cx="990600" cy="1222375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844925" y="712788"/>
            <a:ext cx="990600" cy="1295400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4648200" y="1524000"/>
            <a:ext cx="990600" cy="1295400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5503863" y="712788"/>
            <a:ext cx="990600" cy="1295400"/>
          </a:xfrm>
          <a:prstGeom prst="ellipse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375400" y="1524000"/>
            <a:ext cx="990600" cy="1295400"/>
          </a:xfrm>
          <a:prstGeom prst="ellipse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7162800" y="712788"/>
            <a:ext cx="990600" cy="1295400"/>
          </a:xfrm>
          <a:prstGeom prst="ellipse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8104188" y="1524000"/>
            <a:ext cx="990600" cy="1295400"/>
          </a:xfrm>
          <a:prstGeom prst="ellipse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28600" y="304800"/>
            <a:ext cx="8686800" cy="6324600"/>
          </a:xfrm>
          <a:prstGeom prst="plaque">
            <a:avLst>
              <a:gd name="adj" fmla="val 11607"/>
            </a:avLst>
          </a:prstGeom>
          <a:blipFill>
            <a:blip r:embed="rId3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ятиугольник 1"/>
          <p:cNvSpPr/>
          <p:nvPr/>
        </p:nvSpPr>
        <p:spPr>
          <a:xfrm>
            <a:off x="6361412" y="6174693"/>
            <a:ext cx="2706388" cy="53090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25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57400" y="457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Зміцнення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 та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модернізація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матеріально-технічної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бази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078468"/>
            <a:ext cx="385701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Витрачено – всього 230 тис. грн</a:t>
            </a:r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charset="0"/>
            </a:endParaRPr>
          </a:p>
        </p:txBody>
      </p:sp>
      <p:pic>
        <p:nvPicPr>
          <p:cNvPr id="266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81138"/>
            <a:ext cx="5522913" cy="4941887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14413" y="1371600"/>
            <a:ext cx="2877187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Поповнення</a:t>
            </a: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</a:endParaRPr>
          </a:p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матеріально-технічної</a:t>
            </a: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</a:endParaRPr>
          </a:p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бази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:</a:t>
            </a:r>
          </a:p>
        </p:txBody>
      </p:sp>
      <p:pic>
        <p:nvPicPr>
          <p:cNvPr id="3079" name="Picture 7" descr="C:\Documents and Settings\Иятта\Рабочий стол\ЭТО СРОЧНО\Новая папка\0_7a149_a679bc59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 flipV="1">
            <a:off x="5638800" y="5867400"/>
            <a:ext cx="1165412" cy="9906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pic>
        <p:nvPicPr>
          <p:cNvPr id="2663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362200"/>
            <a:ext cx="204787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3886200"/>
            <a:ext cx="21113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28600" y="304800"/>
            <a:ext cx="8686800" cy="6324600"/>
          </a:xfrm>
          <a:prstGeom prst="plaque">
            <a:avLst>
              <a:gd name="adj" fmla="val 11607"/>
            </a:avLst>
          </a:prstGeom>
          <a:blipFill>
            <a:blip r:embed="rId3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ятиугольник 1"/>
          <p:cNvSpPr/>
          <p:nvPr/>
        </p:nvSpPr>
        <p:spPr>
          <a:xfrm>
            <a:off x="6361412" y="6174693"/>
            <a:ext cx="2706388" cy="53090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26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57400" y="457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Зміцнення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 та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модернізація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матеріально-технічної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бази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078468"/>
            <a:ext cx="385701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</a:rPr>
              <a:t>Витрачено – всього 230 тис. грн</a:t>
            </a:r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5600" y="1263134"/>
            <a:ext cx="2286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Функціонування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закладу</a:t>
            </a:r>
          </a:p>
        </p:txBody>
      </p:sp>
      <p:pic>
        <p:nvPicPr>
          <p:cNvPr id="3079" name="Picture 7" descr="C:\Documents and Settings\Иятта\Рабочий стол\ЭТО СРОЧНО\Новая папка\0_7a149_a679bc59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 flipV="1">
            <a:off x="5638800" y="5867400"/>
            <a:ext cx="1165412" cy="9906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77825" y="1676400"/>
          <a:ext cx="6099175" cy="12271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9055"/>
                <a:gridCol w="4859784"/>
                <a:gridCol w="900336"/>
              </a:tblGrid>
              <a:tr h="490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Послуга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Сума, грн.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/>
                </a:tc>
              </a:tr>
              <a:tr h="490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Охорона гімназії: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Квітень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4680-00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/>
                </a:tc>
              </a:tr>
              <a:tr h="245428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ВСЬОГО: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4680-00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/>
                </a:tc>
              </a:tr>
            </a:tbl>
          </a:graphicData>
        </a:graphic>
      </p:graphicFrame>
      <p:pic>
        <p:nvPicPr>
          <p:cNvPr id="2767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9400" y="2278172"/>
            <a:ext cx="1965325" cy="131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9400" y="4030772"/>
            <a:ext cx="1965325" cy="131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92181"/>
            <a:ext cx="5611906" cy="3447966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28600" y="304800"/>
            <a:ext cx="8686800" cy="6324600"/>
          </a:xfrm>
          <a:prstGeom prst="plaque">
            <a:avLst>
              <a:gd name="adj" fmla="val 11607"/>
            </a:avLst>
          </a:prstGeom>
          <a:blipFill>
            <a:blip r:embed="rId3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Пятиугольник 1"/>
          <p:cNvSpPr/>
          <p:nvPr/>
        </p:nvSpPr>
        <p:spPr>
          <a:xfrm>
            <a:off x="6400800" y="6174693"/>
            <a:ext cx="2667000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27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304800"/>
            <a:ext cx="786782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Заходи щодо забезпечення</a:t>
            </a:r>
          </a:p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 навчального закладу</a:t>
            </a:r>
          </a:p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 кваліфікованими педагогічними кадрами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752600"/>
            <a:ext cx="4343400" cy="34782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uk-UA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Розвиток креативних здібностей учнів;</a:t>
            </a:r>
            <a:endParaRPr lang="ru-RU" sz="2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uk-UA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Е</a:t>
            </a:r>
            <a:r>
              <a:rPr lang="uk-UA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фективність </a:t>
            </a:r>
            <a:r>
              <a:rPr lang="uk-UA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системи художньо-естетичного виховання-важлива умова розвитку самовдосконалення, самовиховання обдарованої  особистості;</a:t>
            </a:r>
            <a:endParaRPr lang="ru-RU" sz="2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uk-UA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П</a:t>
            </a:r>
            <a:r>
              <a:rPr lang="uk-UA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атріотичне </a:t>
            </a:r>
            <a:r>
              <a:rPr lang="uk-UA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виховання як систематична і цілеспрямована діяльність школи з формування в учнів громадянської свідомості</a:t>
            </a:r>
            <a:endParaRPr lang="ru-RU" sz="2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ru-RU" sz="20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868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051175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C:\Documents and Settings\Иятта\Рабочий стол\ЭТО СРОЧНО\Новая папка\0_7a149_a679bc59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 flipV="1">
            <a:off x="5638800" y="5867400"/>
            <a:ext cx="1165412" cy="9906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sp>
        <p:nvSpPr>
          <p:cNvPr id="28684" name="TextBox 4"/>
          <p:cNvSpPr txBox="1">
            <a:spLocks noChangeArrowheads="1"/>
          </p:cNvSpPr>
          <p:nvPr/>
        </p:nvSpPr>
        <p:spPr bwMode="auto">
          <a:xfrm>
            <a:off x="4953000" y="1876425"/>
            <a:ext cx="36941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8000" b="1">
                <a:solidFill>
                  <a:srgbClr val="002060"/>
                </a:solidFill>
                <a:latin typeface="Bickham Script Two" pitchFamily="66" charset="0"/>
              </a:rPr>
              <a:t>Педради</a:t>
            </a:r>
            <a:endParaRPr lang="ru-RU" altLang="ru-RU" sz="8000" b="1">
              <a:solidFill>
                <a:srgbClr val="002060"/>
              </a:solidFill>
              <a:latin typeface="Bickham Script Two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28600" y="228600"/>
            <a:ext cx="8686800" cy="6324600"/>
          </a:xfrm>
          <a:prstGeom prst="plaque">
            <a:avLst>
              <a:gd name="adj" fmla="val 11607"/>
            </a:avLst>
          </a:prstGeom>
          <a:blipFill>
            <a:blip r:embed="rId3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Пятиугольник 1"/>
          <p:cNvSpPr/>
          <p:nvPr/>
        </p:nvSpPr>
        <p:spPr>
          <a:xfrm>
            <a:off x="6400800" y="6174693"/>
            <a:ext cx="2667000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28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304800"/>
            <a:ext cx="7867828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Заходи щодо забезпечення</a:t>
            </a:r>
          </a:p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 навчального закладу</a:t>
            </a:r>
          </a:p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 кваліфікованими педагогічними кадрами </a:t>
            </a:r>
          </a:p>
          <a:p>
            <a:pPr algn="ctr"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752600"/>
            <a:ext cx="4343400" cy="31702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uk-UA" sz="20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Медіакультура</a:t>
            </a:r>
            <a:r>
              <a:rPr lang="uk-UA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- основна вимога до особистості інформаційного суспільства; 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uk-UA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В</a:t>
            </a:r>
            <a:r>
              <a:rPr lang="uk-UA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икористання </a:t>
            </a:r>
            <a:r>
              <a:rPr lang="uk-UA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ІКТ у викладанні  </a:t>
            </a:r>
            <a:r>
              <a:rPr lang="uk-UA" sz="20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суспільнознавчих</a:t>
            </a:r>
            <a:r>
              <a:rPr lang="uk-UA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 дисциплін;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uk-UA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І</a:t>
            </a:r>
            <a:r>
              <a:rPr lang="uk-UA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нтерактивне </a:t>
            </a:r>
            <a:r>
              <a:rPr lang="uk-UA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навчання й телекомунікаційні технології у викладанні предметів іноземної філології.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ru-RU" sz="20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9706" name="TextBox 4"/>
          <p:cNvSpPr txBox="1">
            <a:spLocks noChangeArrowheads="1"/>
          </p:cNvSpPr>
          <p:nvPr/>
        </p:nvSpPr>
        <p:spPr bwMode="auto">
          <a:xfrm>
            <a:off x="4876800" y="1600200"/>
            <a:ext cx="4343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4400" b="1">
                <a:solidFill>
                  <a:srgbClr val="002060"/>
                </a:solidFill>
                <a:latin typeface="Bickham Script Two" pitchFamily="66" charset="0"/>
              </a:rPr>
              <a:t>Семінари-практикуми</a:t>
            </a:r>
            <a:endParaRPr lang="ru-RU" altLang="ru-RU" sz="4400" b="1">
              <a:solidFill>
                <a:srgbClr val="002060"/>
              </a:solidFill>
              <a:latin typeface="Bickham Script Two" pitchFamily="66" charset="0"/>
            </a:endParaRPr>
          </a:p>
        </p:txBody>
      </p:sp>
      <p:pic>
        <p:nvPicPr>
          <p:cNvPr id="3079" name="Picture 7" descr="C:\Documents and Settings\Иятта\Рабочий стол\ЭТО СРОЧНО\Новая папка\0_7a149_a679bc59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 flipV="1">
            <a:off x="5638800" y="5867400"/>
            <a:ext cx="1165412" cy="9906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sp>
        <p:nvSpPr>
          <p:cNvPr id="7" name="Прямоугольник 6"/>
          <p:cNvSpPr/>
          <p:nvPr/>
        </p:nvSpPr>
        <p:spPr>
          <a:xfrm>
            <a:off x="5051425" y="3124200"/>
            <a:ext cx="3505200" cy="25146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28600" y="304800"/>
            <a:ext cx="8686800" cy="6324600"/>
          </a:xfrm>
          <a:prstGeom prst="plaque">
            <a:avLst>
              <a:gd name="adj" fmla="val 11607"/>
            </a:avLst>
          </a:prstGeom>
          <a:blipFill>
            <a:blip r:embed="rId3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ятиугольник 1"/>
          <p:cNvSpPr/>
          <p:nvPr/>
        </p:nvSpPr>
        <p:spPr>
          <a:xfrm>
            <a:off x="6221506" y="6174693"/>
            <a:ext cx="2846294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29</a:t>
            </a:r>
            <a:endParaRPr lang="ru-RU" dirty="0"/>
          </a:p>
        </p:txBody>
      </p:sp>
      <p:pic>
        <p:nvPicPr>
          <p:cNvPr id="3072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762000"/>
            <a:ext cx="2936875" cy="196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C:\Documents and Settings\Иятта\Рабочий стол\ЭТО СРОЧНО\Новая папка\0_7a149_a679bc59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 flipV="1">
            <a:off x="5638800" y="5867400"/>
            <a:ext cx="1165412" cy="9906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sp>
        <p:nvSpPr>
          <p:cNvPr id="3" name="TextBox 2"/>
          <p:cNvSpPr txBox="1"/>
          <p:nvPr/>
        </p:nvSpPr>
        <p:spPr>
          <a:xfrm>
            <a:off x="960007" y="304800"/>
            <a:ext cx="734579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За 2015/2016 навчальний рік були проведені семінари: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  <a:p>
            <a:pPr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sp>
        <p:nvSpPr>
          <p:cNvPr id="30731" name="AutoShape 3"/>
          <p:cNvSpPr>
            <a:spLocks noChangeArrowheads="1"/>
          </p:cNvSpPr>
          <p:nvPr/>
        </p:nvSpPr>
        <p:spPr bwMode="gray">
          <a:xfrm>
            <a:off x="103188" y="1066800"/>
            <a:ext cx="5715000" cy="5791200"/>
          </a:xfrm>
          <a:prstGeom prst="rightArrow">
            <a:avLst>
              <a:gd name="adj1" fmla="val 86065"/>
              <a:gd name="adj2" fmla="val 31778"/>
            </a:avLst>
          </a:prstGeom>
          <a:gradFill rotWithShape="1">
            <a:gsLst>
              <a:gs pos="0">
                <a:srgbClr val="FFFFFF">
                  <a:alpha val="51999"/>
                </a:srgbClr>
              </a:gs>
              <a:gs pos="100000">
                <a:srgbClr val="FFCC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gray">
          <a:xfrm>
            <a:off x="304800" y="2819400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5B84E9">
                  <a:gamma/>
                  <a:shade val="46275"/>
                  <a:invGamma/>
                </a:srgbClr>
              </a:gs>
              <a:gs pos="50000">
                <a:srgbClr val="5B84E9"/>
              </a:gs>
              <a:gs pos="100000">
                <a:srgbClr val="5B84E9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3B76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kern="0" dirty="0" err="1">
                <a:solidFill>
                  <a:srgbClr val="FFFFFF"/>
                </a:solidFill>
              </a:rPr>
              <a:t>обласний</a:t>
            </a:r>
            <a:r>
              <a:rPr lang="ru-RU" altLang="ru-RU" sz="1600" b="1" kern="0" dirty="0">
                <a:solidFill>
                  <a:srgbClr val="FFFFFF"/>
                </a:solidFill>
              </a:rPr>
              <a:t> </a:t>
            </a:r>
            <a:r>
              <a:rPr lang="ru-RU" altLang="ru-RU" sz="1600" b="1" kern="0" dirty="0" err="1">
                <a:solidFill>
                  <a:srgbClr val="FFFFFF"/>
                </a:solidFill>
              </a:rPr>
              <a:t>семінар</a:t>
            </a:r>
            <a:endParaRPr lang="ru-RU" altLang="ru-RU" sz="1600" b="1" kern="0" dirty="0">
              <a:solidFill>
                <a:srgbClr val="FFFFFF"/>
              </a:solidFill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kern="0" dirty="0">
                <a:solidFill>
                  <a:srgbClr val="FFFFFF"/>
                </a:solidFill>
              </a:rPr>
              <a:t> </a:t>
            </a:r>
            <a:r>
              <a:rPr lang="ru-RU" altLang="ru-RU" sz="1600" b="1" kern="0" dirty="0" err="1">
                <a:solidFill>
                  <a:srgbClr val="FFFFFF"/>
                </a:solidFill>
              </a:rPr>
              <a:t>спільно</a:t>
            </a:r>
            <a:r>
              <a:rPr lang="ru-RU" altLang="ru-RU" sz="1600" b="1" kern="0" dirty="0">
                <a:solidFill>
                  <a:srgbClr val="FFFFFF"/>
                </a:solidFill>
              </a:rPr>
              <a:t> з  ХАНО за темою: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kern="0" dirty="0">
                <a:solidFill>
                  <a:srgbClr val="FFFFFF"/>
                </a:solidFill>
              </a:rPr>
              <a:t>«</a:t>
            </a:r>
            <a:r>
              <a:rPr lang="ru-RU" altLang="ru-RU" sz="1600" b="1" kern="0" dirty="0" err="1">
                <a:solidFill>
                  <a:srgbClr val="FFFFFF"/>
                </a:solidFill>
              </a:rPr>
              <a:t>Медіаграмотність</a:t>
            </a:r>
            <a:r>
              <a:rPr lang="ru-RU" altLang="ru-RU" sz="1600" b="1" kern="0" dirty="0">
                <a:solidFill>
                  <a:srgbClr val="FFFFFF"/>
                </a:solidFill>
              </a:rPr>
              <a:t> </a:t>
            </a:r>
            <a:r>
              <a:rPr lang="ru-RU" altLang="ru-RU" sz="1600" b="1" kern="0" dirty="0" err="1">
                <a:solidFill>
                  <a:srgbClr val="FFFFFF"/>
                </a:solidFill>
              </a:rPr>
              <a:t>громадян</a:t>
            </a:r>
            <a:r>
              <a:rPr lang="ru-RU" altLang="ru-RU" sz="1600" b="1" kern="0" dirty="0">
                <a:solidFill>
                  <a:srgbClr val="FFFFFF"/>
                </a:solidFill>
              </a:rPr>
              <a:t> </a:t>
            </a:r>
            <a:r>
              <a:rPr lang="ru-RU" altLang="ru-RU" sz="1600" b="1" kern="0" dirty="0" err="1">
                <a:solidFill>
                  <a:srgbClr val="FFFFFF"/>
                </a:solidFill>
              </a:rPr>
              <a:t>України</a:t>
            </a:r>
            <a:r>
              <a:rPr lang="ru-RU" altLang="ru-RU" sz="1600" b="1" kern="0" dirty="0">
                <a:solidFill>
                  <a:srgbClr val="FFFFFF"/>
                </a:solidFill>
              </a:rPr>
              <a:t>»;</a:t>
            </a: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gray">
          <a:xfrm>
            <a:off x="304800" y="3962400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57C9ED">
                  <a:gamma/>
                  <a:shade val="46275"/>
                  <a:invGamma/>
                </a:srgbClr>
              </a:gs>
              <a:gs pos="50000">
                <a:srgbClr val="57C9ED"/>
              </a:gs>
              <a:gs pos="100000">
                <a:srgbClr val="57C9ED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3B76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kern="0" dirty="0" err="1">
                <a:solidFill>
                  <a:srgbClr val="FFFFFF"/>
                </a:solidFill>
              </a:rPr>
              <a:t>засідання</a:t>
            </a:r>
            <a:r>
              <a:rPr lang="ru-RU" altLang="ru-RU" sz="1400" b="1" kern="0" dirty="0">
                <a:solidFill>
                  <a:srgbClr val="FFFFFF"/>
                </a:solidFill>
              </a:rPr>
              <a:t> </a:t>
            </a:r>
            <a:r>
              <a:rPr lang="ru-RU" altLang="ru-RU" sz="1400" b="1" kern="0" dirty="0" err="1">
                <a:solidFill>
                  <a:srgbClr val="FFFFFF"/>
                </a:solidFill>
              </a:rPr>
              <a:t>Школи</a:t>
            </a:r>
            <a:r>
              <a:rPr lang="ru-RU" altLang="ru-RU" sz="1400" b="1" kern="0" dirty="0">
                <a:solidFill>
                  <a:srgbClr val="FFFFFF"/>
                </a:solidFill>
              </a:rPr>
              <a:t> молодого </a:t>
            </a:r>
            <a:r>
              <a:rPr lang="ru-RU" altLang="ru-RU" sz="1400" b="1" kern="0" dirty="0" err="1">
                <a:solidFill>
                  <a:srgbClr val="FFFFFF"/>
                </a:solidFill>
              </a:rPr>
              <a:t>вчителя</a:t>
            </a:r>
            <a:endParaRPr lang="ru-RU" altLang="ru-RU" sz="1400" b="1" kern="0" dirty="0">
              <a:solidFill>
                <a:srgbClr val="FFFFFF"/>
              </a:solidFill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kern="0" dirty="0">
                <a:solidFill>
                  <a:srgbClr val="FFFFFF"/>
                </a:solidFill>
              </a:rPr>
              <a:t>за темою: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kern="0" dirty="0">
                <a:solidFill>
                  <a:srgbClr val="FFFFFF"/>
                </a:solidFill>
              </a:rPr>
              <a:t> «</a:t>
            </a:r>
            <a:r>
              <a:rPr lang="ru-RU" altLang="ru-RU" sz="1400" b="1" kern="0" dirty="0" err="1">
                <a:solidFill>
                  <a:srgbClr val="FFFFFF"/>
                </a:solidFill>
              </a:rPr>
              <a:t>Інноваційні</a:t>
            </a:r>
            <a:r>
              <a:rPr lang="ru-RU" altLang="ru-RU" sz="1400" b="1" kern="0" dirty="0">
                <a:solidFill>
                  <a:srgbClr val="FFFFFF"/>
                </a:solidFill>
              </a:rPr>
              <a:t> </a:t>
            </a:r>
            <a:r>
              <a:rPr lang="ru-RU" altLang="ru-RU" sz="1400" b="1" kern="0" dirty="0" err="1">
                <a:solidFill>
                  <a:srgbClr val="FFFFFF"/>
                </a:solidFill>
              </a:rPr>
              <a:t>педагогічні</a:t>
            </a:r>
            <a:r>
              <a:rPr lang="ru-RU" altLang="ru-RU" sz="1400" b="1" kern="0" dirty="0">
                <a:solidFill>
                  <a:srgbClr val="FFFFFF"/>
                </a:solidFill>
              </a:rPr>
              <a:t> </a:t>
            </a:r>
            <a:r>
              <a:rPr lang="ru-RU" altLang="ru-RU" sz="1400" b="1" kern="0" dirty="0" err="1">
                <a:solidFill>
                  <a:srgbClr val="FFFFFF"/>
                </a:solidFill>
              </a:rPr>
              <a:t>технології</a:t>
            </a:r>
            <a:r>
              <a:rPr lang="ru-RU" altLang="ru-RU" sz="1400" b="1" kern="0" dirty="0">
                <a:solidFill>
                  <a:srgbClr val="FFFFFF"/>
                </a:solidFill>
              </a:rPr>
              <a:t>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kern="0" dirty="0">
                <a:solidFill>
                  <a:srgbClr val="FFFFFF"/>
                </a:solidFill>
              </a:rPr>
              <a:t>в </a:t>
            </a:r>
            <a:r>
              <a:rPr lang="ru-RU" altLang="ru-RU" sz="1400" b="1" kern="0" dirty="0" err="1">
                <a:solidFill>
                  <a:srgbClr val="FFFFFF"/>
                </a:solidFill>
              </a:rPr>
              <a:t>сучасній</a:t>
            </a:r>
            <a:r>
              <a:rPr lang="ru-RU" altLang="ru-RU" sz="1400" b="1" kern="0" dirty="0">
                <a:solidFill>
                  <a:srgbClr val="FFFFFF"/>
                </a:solidFill>
              </a:rPr>
              <a:t> </a:t>
            </a:r>
            <a:r>
              <a:rPr lang="ru-RU" altLang="ru-RU" sz="1400" b="1" kern="0" dirty="0" err="1">
                <a:solidFill>
                  <a:srgbClr val="FFFFFF"/>
                </a:solidFill>
              </a:rPr>
              <a:t>школі</a:t>
            </a:r>
            <a:r>
              <a:rPr lang="ru-RU" altLang="ru-RU" sz="1400" b="1" kern="0" dirty="0">
                <a:solidFill>
                  <a:srgbClr val="FFFFFF"/>
                </a:solidFill>
              </a:rPr>
              <a:t>»;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gray">
          <a:xfrm>
            <a:off x="304800" y="5105400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5D7A6">
                  <a:gamma/>
                  <a:shade val="46275"/>
                  <a:invGamma/>
                </a:srgbClr>
              </a:gs>
              <a:gs pos="50000">
                <a:srgbClr val="65D7A6"/>
              </a:gs>
              <a:gs pos="100000">
                <a:srgbClr val="65D7A6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3B76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b="1" kern="0" dirty="0" err="1">
                <a:solidFill>
                  <a:srgbClr val="FFFFFF"/>
                </a:solidFill>
              </a:rPr>
              <a:t>районний</a:t>
            </a:r>
            <a:r>
              <a:rPr lang="ru-RU" altLang="ru-RU" sz="1200" b="1" kern="0" dirty="0">
                <a:solidFill>
                  <a:srgbClr val="FFFFFF"/>
                </a:solidFill>
              </a:rPr>
              <a:t> </a:t>
            </a:r>
            <a:r>
              <a:rPr lang="ru-RU" altLang="ru-RU" sz="1200" b="1" kern="0" dirty="0" err="1">
                <a:solidFill>
                  <a:srgbClr val="FFFFFF"/>
                </a:solidFill>
              </a:rPr>
              <a:t>семінар</a:t>
            </a:r>
            <a:endParaRPr lang="ru-RU" altLang="ru-RU" sz="1200" b="1" kern="0" dirty="0">
              <a:solidFill>
                <a:srgbClr val="FFFFFF"/>
              </a:solidFill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b="1" kern="0" dirty="0">
                <a:solidFill>
                  <a:srgbClr val="FFFFFF"/>
                </a:solidFill>
              </a:rPr>
              <a:t> для </a:t>
            </a:r>
            <a:r>
              <a:rPr lang="ru-RU" altLang="ru-RU" sz="1200" b="1" kern="0" dirty="0" err="1">
                <a:solidFill>
                  <a:srgbClr val="FFFFFF"/>
                </a:solidFill>
              </a:rPr>
              <a:t>вчителів</a:t>
            </a:r>
            <a:r>
              <a:rPr lang="ru-RU" altLang="ru-RU" sz="1200" b="1" kern="0" dirty="0">
                <a:solidFill>
                  <a:srgbClr val="FFFFFF"/>
                </a:solidFill>
              </a:rPr>
              <a:t> </a:t>
            </a:r>
            <a:r>
              <a:rPr lang="ru-RU" altLang="ru-RU" sz="1200" b="1" kern="0" dirty="0" err="1">
                <a:solidFill>
                  <a:srgbClr val="FFFFFF"/>
                </a:solidFill>
              </a:rPr>
              <a:t>історії</a:t>
            </a:r>
            <a:endParaRPr lang="ru-RU" altLang="ru-RU" sz="1200" b="1" kern="0" dirty="0">
              <a:solidFill>
                <a:srgbClr val="FFFFFF"/>
              </a:solidFill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b="1" kern="0" dirty="0">
                <a:solidFill>
                  <a:srgbClr val="FFFFFF"/>
                </a:solidFill>
              </a:rPr>
              <a:t>за темою: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b="1" kern="0" dirty="0">
                <a:solidFill>
                  <a:srgbClr val="FFFFFF"/>
                </a:solidFill>
              </a:rPr>
              <a:t> «</a:t>
            </a:r>
            <a:r>
              <a:rPr lang="ru-RU" altLang="ru-RU" sz="1200" b="1" kern="0" dirty="0" err="1">
                <a:solidFill>
                  <a:srgbClr val="FFFFFF"/>
                </a:solidFill>
              </a:rPr>
              <a:t>Національно-патріотичне</a:t>
            </a:r>
            <a:r>
              <a:rPr lang="ru-RU" altLang="ru-RU" sz="1200" b="1" kern="0" dirty="0">
                <a:solidFill>
                  <a:srgbClr val="FFFFFF"/>
                </a:solidFill>
              </a:rPr>
              <a:t> </a:t>
            </a:r>
            <a:r>
              <a:rPr lang="ru-RU" altLang="ru-RU" sz="1200" b="1" kern="0" dirty="0" err="1">
                <a:solidFill>
                  <a:srgbClr val="FFFFFF"/>
                </a:solidFill>
              </a:rPr>
              <a:t>виховання</a:t>
            </a:r>
            <a:r>
              <a:rPr lang="ru-RU" altLang="ru-RU" sz="1200" b="1" kern="0" dirty="0">
                <a:solidFill>
                  <a:srgbClr val="FFFFFF"/>
                </a:solidFill>
              </a:rPr>
              <a:t> </a:t>
            </a:r>
            <a:r>
              <a:rPr lang="ru-RU" altLang="ru-RU" sz="1200" b="1" kern="0" dirty="0" err="1">
                <a:solidFill>
                  <a:srgbClr val="FFFFFF"/>
                </a:solidFill>
              </a:rPr>
              <a:t>учнів</a:t>
            </a:r>
            <a:endParaRPr lang="ru-RU" altLang="ru-RU" sz="1200" b="1" kern="0" dirty="0">
              <a:solidFill>
                <a:srgbClr val="FFFFFF"/>
              </a:solidFill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b="1" kern="0" dirty="0">
                <a:solidFill>
                  <a:srgbClr val="FFFFFF"/>
                </a:solidFill>
              </a:rPr>
              <a:t> на уроках </a:t>
            </a:r>
            <a:r>
              <a:rPr lang="ru-RU" altLang="ru-RU" sz="1200" b="1" kern="0" dirty="0" err="1">
                <a:solidFill>
                  <a:srgbClr val="FFFFFF"/>
                </a:solidFill>
              </a:rPr>
              <a:t>суспільнознавчих</a:t>
            </a:r>
            <a:r>
              <a:rPr lang="ru-RU" altLang="ru-RU" sz="1200" b="1" kern="0" dirty="0">
                <a:solidFill>
                  <a:srgbClr val="FFFFFF"/>
                </a:solidFill>
              </a:rPr>
              <a:t> наук»;</a:t>
            </a:r>
          </a:p>
        </p:txBody>
      </p:sp>
      <p:sp>
        <p:nvSpPr>
          <p:cNvPr id="30735" name="AutoShape 7"/>
          <p:cNvSpPr>
            <a:spLocks noChangeArrowheads="1"/>
          </p:cNvSpPr>
          <p:nvPr/>
        </p:nvSpPr>
        <p:spPr bwMode="gray">
          <a:xfrm>
            <a:off x="5791200" y="2819400"/>
            <a:ext cx="2819400" cy="32004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5B84E9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ru-RU" sz="2400" b="1">
                <a:solidFill>
                  <a:srgbClr val="002060"/>
                </a:solidFill>
                <a:latin typeface="Arial" pitchFamily="34" charset="0"/>
              </a:rPr>
              <a:t>Гімназія є осередком науково-методичної роботи в районі</a:t>
            </a:r>
            <a:r>
              <a:rPr lang="uk-UA" altLang="ru-RU" sz="2400">
                <a:latin typeface="Arial" pitchFamily="34" charset="0"/>
              </a:rPr>
              <a:t>.</a:t>
            </a:r>
            <a:endParaRPr lang="en-US" altLang="ru-RU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gray">
          <a:xfrm>
            <a:off x="304800" y="1600200"/>
            <a:ext cx="4038600" cy="990600"/>
          </a:xfrm>
          <a:prstGeom prst="roundRect">
            <a:avLst>
              <a:gd name="adj" fmla="val 9106"/>
            </a:avLst>
          </a:prstGeom>
          <a:solidFill>
            <a:srgbClr val="7030A0"/>
          </a:soli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3B76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b="1" kern="0" dirty="0" err="1">
                <a:solidFill>
                  <a:srgbClr val="FFFFFF"/>
                </a:solidFill>
              </a:rPr>
              <a:t>районний</a:t>
            </a:r>
            <a:r>
              <a:rPr lang="ru-RU" altLang="ru-RU" sz="1200" b="1" kern="0" dirty="0">
                <a:solidFill>
                  <a:srgbClr val="FFFFFF"/>
                </a:solidFill>
              </a:rPr>
              <a:t> </a:t>
            </a:r>
            <a:r>
              <a:rPr lang="ru-RU" altLang="ru-RU" sz="1200" b="1" kern="0" dirty="0" err="1">
                <a:solidFill>
                  <a:srgbClr val="FFFFFF"/>
                </a:solidFill>
              </a:rPr>
              <a:t>семінар</a:t>
            </a:r>
            <a:endParaRPr lang="ru-RU" altLang="ru-RU" sz="1200" b="1" kern="0" dirty="0">
              <a:solidFill>
                <a:srgbClr val="FFFFFF"/>
              </a:solidFill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b="1" kern="0" dirty="0">
                <a:solidFill>
                  <a:srgbClr val="FFFFFF"/>
                </a:solidFill>
              </a:rPr>
              <a:t> для </a:t>
            </a:r>
            <a:r>
              <a:rPr lang="ru-RU" altLang="ru-RU" sz="1200" b="1" kern="0" dirty="0" err="1">
                <a:solidFill>
                  <a:srgbClr val="FFFFFF"/>
                </a:solidFill>
              </a:rPr>
              <a:t>вчителів</a:t>
            </a:r>
            <a:r>
              <a:rPr lang="ru-RU" altLang="ru-RU" sz="1200" b="1" kern="0" dirty="0">
                <a:solidFill>
                  <a:srgbClr val="FFFFFF"/>
                </a:solidFill>
              </a:rPr>
              <a:t> трудового </a:t>
            </a:r>
            <a:r>
              <a:rPr lang="ru-RU" altLang="ru-RU" sz="1200" b="1" kern="0" dirty="0" err="1">
                <a:solidFill>
                  <a:srgbClr val="FFFFFF"/>
                </a:solidFill>
              </a:rPr>
              <a:t>навчання</a:t>
            </a:r>
            <a:endParaRPr lang="ru-RU" altLang="ru-RU" sz="1200" b="1" kern="0" dirty="0">
              <a:solidFill>
                <a:srgbClr val="FFFFFF"/>
              </a:solidFill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b="1" kern="0" dirty="0">
                <a:solidFill>
                  <a:srgbClr val="FFFFFF"/>
                </a:solidFill>
              </a:rPr>
              <a:t>за темою: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b="1" kern="0" dirty="0">
                <a:solidFill>
                  <a:srgbClr val="FFFFFF"/>
                </a:solidFill>
              </a:rPr>
              <a:t> «</a:t>
            </a:r>
            <a:r>
              <a:rPr lang="ru-RU" altLang="ru-RU" sz="1200" b="1" kern="0" dirty="0" err="1">
                <a:solidFill>
                  <a:srgbClr val="FFFFFF"/>
                </a:solidFill>
              </a:rPr>
              <a:t>Використання</a:t>
            </a:r>
            <a:r>
              <a:rPr lang="ru-RU" altLang="ru-RU" sz="1200" b="1" kern="0" dirty="0">
                <a:solidFill>
                  <a:srgbClr val="FFFFFF"/>
                </a:solidFill>
              </a:rPr>
              <a:t> </a:t>
            </a:r>
            <a:r>
              <a:rPr lang="ru-RU" altLang="ru-RU" sz="1200" b="1" kern="0" dirty="0" err="1">
                <a:solidFill>
                  <a:srgbClr val="FFFFFF"/>
                </a:solidFill>
              </a:rPr>
              <a:t>інноваційних</a:t>
            </a:r>
            <a:r>
              <a:rPr lang="ru-RU" altLang="ru-RU" sz="1200" b="1" kern="0" dirty="0">
                <a:solidFill>
                  <a:srgbClr val="FFFFFF"/>
                </a:solidFill>
              </a:rPr>
              <a:t> </a:t>
            </a:r>
            <a:r>
              <a:rPr lang="ru-RU" altLang="ru-RU" sz="1200" b="1" kern="0" dirty="0" err="1">
                <a:solidFill>
                  <a:srgbClr val="FFFFFF"/>
                </a:solidFill>
              </a:rPr>
              <a:t>технологій</a:t>
            </a:r>
            <a:endParaRPr lang="ru-RU" altLang="ru-RU" sz="1200" b="1" kern="0" dirty="0">
              <a:solidFill>
                <a:srgbClr val="FFFFFF"/>
              </a:solidFill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b="1" kern="0" dirty="0">
                <a:solidFill>
                  <a:srgbClr val="FFFFFF"/>
                </a:solidFill>
              </a:rPr>
              <a:t> на уроках трудового </a:t>
            </a:r>
            <a:r>
              <a:rPr lang="ru-RU" altLang="ru-RU" sz="1200" b="1" kern="0" dirty="0" err="1">
                <a:solidFill>
                  <a:srgbClr val="FFFFFF"/>
                </a:solidFill>
              </a:rPr>
              <a:t>навчання</a:t>
            </a:r>
            <a:r>
              <a:rPr lang="ru-RU" altLang="ru-RU" sz="1200" b="1" kern="0" dirty="0">
                <a:solidFill>
                  <a:srgbClr val="FFFFFF"/>
                </a:solidFill>
              </a:rPr>
              <a:t>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43555" y="286011"/>
            <a:ext cx="8686800" cy="6324600"/>
          </a:xfrm>
          <a:prstGeom prst="plaque">
            <a:avLst>
              <a:gd name="adj" fmla="val 11607"/>
            </a:avLst>
          </a:prstGeom>
          <a:blipFill>
            <a:blip r:embed="rId3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9" name="Picture 7" descr="C:\Documents and Settings\Иятта\Рабочий стол\ЭТО СРОЧНО\Новая папка\0_7a149_a679bc59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 flipV="1">
            <a:off x="103094" y="5761646"/>
            <a:ext cx="1165412" cy="9906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sp>
        <p:nvSpPr>
          <p:cNvPr id="2" name="Пятиугольник 1"/>
          <p:cNvSpPr/>
          <p:nvPr/>
        </p:nvSpPr>
        <p:spPr>
          <a:xfrm>
            <a:off x="5818094" y="6174693"/>
            <a:ext cx="2411506" cy="43591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3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52600" y="457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Підвищення рівня організації навчально-виховного процесу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5800" y="1143000"/>
            <a:ext cx="457200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Метою освіти Харківської гімназії 172 є: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107" name="AutoShape 3"/>
          <p:cNvSpPr>
            <a:spLocks noChangeArrowheads="1"/>
          </p:cNvSpPr>
          <p:nvPr/>
        </p:nvSpPr>
        <p:spPr bwMode="auto">
          <a:xfrm>
            <a:off x="2908300" y="3200400"/>
            <a:ext cx="1617663" cy="2590800"/>
          </a:xfrm>
          <a:prstGeom prst="roundRect">
            <a:avLst>
              <a:gd name="adj" fmla="val 13745"/>
            </a:avLst>
          </a:prstGeom>
          <a:solidFill>
            <a:srgbClr val="6F7CB5"/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000">
                <a:latin typeface="Arial" pitchFamily="34" charset="0"/>
              </a:rPr>
              <a:t>формування соціальної та громадянської позиції, високого рівня культури мислення, соціальних норм, екологічної моральності та обізнаності, самостійності, власної гідності, готовності до трудової діяльності, професійного самовизначення, відповідальності за свої дії;</a:t>
            </a:r>
            <a:endParaRPr lang="ru-RU" altLang="ru-RU" sz="1000">
              <a:latin typeface="Arial" pitchFamily="34" charset="0"/>
            </a:endParaRPr>
          </a:p>
        </p:txBody>
      </p:sp>
      <p:sp>
        <p:nvSpPr>
          <p:cNvPr id="4108" name="AutoShape 4"/>
          <p:cNvSpPr>
            <a:spLocks noChangeArrowheads="1"/>
          </p:cNvSpPr>
          <p:nvPr/>
        </p:nvSpPr>
        <p:spPr bwMode="auto">
          <a:xfrm>
            <a:off x="1143000" y="3200400"/>
            <a:ext cx="1676400" cy="2590800"/>
          </a:xfrm>
          <a:prstGeom prst="roundRect">
            <a:avLst>
              <a:gd name="adj" fmla="val 13745"/>
            </a:avLst>
          </a:prstGeom>
          <a:solidFill>
            <a:srgbClr val="6F7CB5"/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400">
                <a:latin typeface="Arial" pitchFamily="34" charset="0"/>
              </a:rPr>
              <a:t>пошук і відбір для навчання талановитої молоді;</a:t>
            </a:r>
            <a:endParaRPr lang="ru-RU" altLang="ru-RU" sz="1400">
              <a:latin typeface="Arial" pitchFamily="34" charset="0"/>
            </a:endParaRPr>
          </a:p>
        </p:txBody>
      </p:sp>
      <p:grpSp>
        <p:nvGrpSpPr>
          <p:cNvPr id="4109" name="Group 5"/>
          <p:cNvGrpSpPr>
            <a:grpSpLocks/>
          </p:cNvGrpSpPr>
          <p:nvPr/>
        </p:nvGrpSpPr>
        <p:grpSpPr bwMode="auto">
          <a:xfrm>
            <a:off x="1371600" y="1905000"/>
            <a:ext cx="6096000" cy="990600"/>
            <a:chOff x="624" y="1152"/>
            <a:chExt cx="4080" cy="720"/>
          </a:xfrm>
        </p:grpSpPr>
        <p:sp>
          <p:nvSpPr>
            <p:cNvPr id="4118" name="Rectangle 6"/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solidFill>
              <a:srgbClr val="9B96DC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B96DC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4119" name="Group 7"/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4133" name="Oval 8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4134" name="Rectangle 9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29" name="Oval 10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  <p:sp>
            <p:nvSpPr>
              <p:cNvPr id="30" name="Oval 11"/>
              <p:cNvSpPr>
                <a:spLocks noChangeArrowheads="1"/>
              </p:cNvSpPr>
              <p:nvPr/>
            </p:nvSpPr>
            <p:spPr bwMode="gray">
              <a:xfrm>
                <a:off x="2439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</p:grpSp>
        <p:sp>
          <p:nvSpPr>
            <p:cNvPr id="4120" name="Rectangle 12"/>
            <p:cNvSpPr>
              <a:spLocks noChangeArrowheads="1"/>
            </p:cNvSpPr>
            <p:nvPr/>
          </p:nvSpPr>
          <p:spPr bwMode="gray">
            <a:xfrm rot="3419336">
              <a:off x="1776" y="1152"/>
              <a:ext cx="672" cy="672"/>
            </a:xfrm>
            <a:prstGeom prst="rect">
              <a:avLst/>
            </a:prstGeom>
            <a:solidFill>
              <a:srgbClr val="5491D4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5491D4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4121" name="Group 13"/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4129" name="Oval 14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4130" name="Rectangle 15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25" name="Oval 16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  <p:sp>
            <p:nvSpPr>
              <p:cNvPr id="26" name="Oval 17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</p:grpSp>
        <p:sp>
          <p:nvSpPr>
            <p:cNvPr id="4122" name="Rectangle 18"/>
            <p:cNvSpPr>
              <a:spLocks noChangeArrowheads="1"/>
            </p:cNvSpPr>
            <p:nvPr/>
          </p:nvSpPr>
          <p:spPr bwMode="gray">
            <a:xfrm rot="3419336">
              <a:off x="2880" y="1152"/>
              <a:ext cx="672" cy="672"/>
            </a:xfrm>
            <a:prstGeom prst="rect">
              <a:avLst/>
            </a:prstGeom>
            <a:solidFill>
              <a:srgbClr val="99CC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4123" name="Group 19"/>
            <p:cNvGrpSpPr>
              <a:grpSpLocks/>
            </p:cNvGrpSpPr>
            <p:nvPr/>
          </p:nvGrpSpPr>
          <p:grpSpPr bwMode="auto">
            <a:xfrm>
              <a:off x="3600" y="1296"/>
              <a:ext cx="816" cy="96"/>
              <a:chOff x="2003" y="3439"/>
              <a:chExt cx="468" cy="244"/>
            </a:xfrm>
          </p:grpSpPr>
          <p:sp>
            <p:nvSpPr>
              <p:cNvPr id="4125" name="Oval 20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4126" name="Rectangle 21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21" name="Oval 22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  <p:sp>
            <p:nvSpPr>
              <p:cNvPr id="22" name="Oval 23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</p:grpSp>
        <p:sp>
          <p:nvSpPr>
            <p:cNvPr id="4124" name="Rectangle 24"/>
            <p:cNvSpPr>
              <a:spLocks noChangeArrowheads="1"/>
            </p:cNvSpPr>
            <p:nvPr/>
          </p:nvSpPr>
          <p:spPr bwMode="gray">
            <a:xfrm rot="3419336">
              <a:off x="4032" y="1152"/>
              <a:ext cx="672" cy="672"/>
            </a:xfrm>
            <a:prstGeom prst="rect">
              <a:avLst/>
            </a:prstGeom>
            <a:solidFill>
              <a:srgbClr val="DFB62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DFB62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</p:grpSp>
      <p:sp>
        <p:nvSpPr>
          <p:cNvPr id="4110" name="Text Box 25"/>
          <p:cNvSpPr txBox="1">
            <a:spLocks noChangeArrowheads="1"/>
          </p:cNvSpPr>
          <p:nvPr/>
        </p:nvSpPr>
        <p:spPr bwMode="gray">
          <a:xfrm>
            <a:off x="1524000" y="2216150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5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111" name="Text Box 26"/>
          <p:cNvSpPr txBox="1">
            <a:spLocks noChangeArrowheads="1"/>
          </p:cNvSpPr>
          <p:nvPr/>
        </p:nvSpPr>
        <p:spPr bwMode="gray">
          <a:xfrm>
            <a:off x="3276600" y="2216150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6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112" name="Text Box 27"/>
          <p:cNvSpPr txBox="1">
            <a:spLocks noChangeArrowheads="1"/>
          </p:cNvSpPr>
          <p:nvPr/>
        </p:nvSpPr>
        <p:spPr bwMode="gray">
          <a:xfrm>
            <a:off x="4953000" y="2216150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7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113" name="Text Box 28"/>
          <p:cNvSpPr txBox="1">
            <a:spLocks noChangeArrowheads="1"/>
          </p:cNvSpPr>
          <p:nvPr/>
        </p:nvSpPr>
        <p:spPr bwMode="gray">
          <a:xfrm>
            <a:off x="6629400" y="2216150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8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5" name="AutoShape 29"/>
          <p:cNvSpPr>
            <a:spLocks noChangeArrowheads="1"/>
          </p:cNvSpPr>
          <p:nvPr/>
        </p:nvSpPr>
        <p:spPr bwMode="auto">
          <a:xfrm>
            <a:off x="6413500" y="3200400"/>
            <a:ext cx="1617663" cy="2590800"/>
          </a:xfrm>
          <a:prstGeom prst="roundRect">
            <a:avLst>
              <a:gd name="adj" fmla="val 13745"/>
            </a:avLst>
          </a:prstGeom>
          <a:solidFill>
            <a:schemeClr val="accent6">
              <a:lumMod val="50000"/>
            </a:schemeClr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1400" b="1" dirty="0">
                <a:latin typeface="Arial" charset="0"/>
              </a:rPr>
              <a:t>прищеплення навичок здорового способу життя</a:t>
            </a:r>
            <a:endParaRPr lang="en-US" altLang="ru-RU" sz="14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6" name="AutoShape 30"/>
          <p:cNvSpPr>
            <a:spLocks noChangeArrowheads="1"/>
          </p:cNvSpPr>
          <p:nvPr/>
        </p:nvSpPr>
        <p:spPr bwMode="auto">
          <a:xfrm>
            <a:off x="4648200" y="3200400"/>
            <a:ext cx="1676400" cy="2590800"/>
          </a:xfrm>
          <a:prstGeom prst="roundRect">
            <a:avLst>
              <a:gd name="adj" fmla="val 13745"/>
            </a:avLst>
          </a:prstGeom>
          <a:solidFill>
            <a:schemeClr val="accent6">
              <a:lumMod val="50000"/>
            </a:schemeClr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400" b="1" dirty="0">
                <a:latin typeface="Arial" charset="0"/>
              </a:rPr>
              <a:t>створення можливостей для широкого вибору форм освіти засобів  навчання і виховання, які відповідали б освітнім </a:t>
            </a:r>
            <a:r>
              <a:rPr lang="ru-RU" sz="1400" b="1" dirty="0" err="1">
                <a:latin typeface="Arial" charset="0"/>
              </a:rPr>
              <a:t>запитам</a:t>
            </a:r>
            <a:r>
              <a:rPr lang="ru-RU" sz="1400" b="1" dirty="0">
                <a:latin typeface="Arial" charset="0"/>
              </a:rPr>
              <a:t> </a:t>
            </a:r>
            <a:r>
              <a:rPr lang="ru-RU" sz="1400" b="1" dirty="0" err="1">
                <a:latin typeface="Arial" charset="0"/>
              </a:rPr>
              <a:t>особистост</a:t>
            </a:r>
            <a:r>
              <a:rPr lang="ru-RU" sz="1400" dirty="0" err="1">
                <a:latin typeface="Arial" charset="0"/>
              </a:rPr>
              <a:t>і</a:t>
            </a:r>
            <a:r>
              <a:rPr lang="ru-RU" sz="1400" dirty="0">
                <a:latin typeface="Arial" charset="0"/>
              </a:rPr>
              <a:t>;</a:t>
            </a:r>
            <a:endParaRPr lang="en-US" altLang="ru-RU" sz="14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7" name="AutoShape 3"/>
          <p:cNvSpPr>
            <a:spLocks noChangeArrowheads="1"/>
          </p:cNvSpPr>
          <p:nvPr/>
        </p:nvSpPr>
        <p:spPr bwMode="auto">
          <a:xfrm>
            <a:off x="2908300" y="3221038"/>
            <a:ext cx="1617663" cy="2590800"/>
          </a:xfrm>
          <a:prstGeom prst="roundRect">
            <a:avLst>
              <a:gd name="adj" fmla="val 13745"/>
            </a:avLst>
          </a:prstGeom>
          <a:solidFill>
            <a:schemeClr val="accent6">
              <a:lumMod val="50000"/>
            </a:schemeClr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1000" dirty="0">
                <a:latin typeface="Arial" charset="0"/>
              </a:rPr>
              <a:t>формування соціальної та громадянської позиції, високого рівня культури мислення, соціальних норм, екологічної моральності та обізнаності, самостійності, власної гідності, готовності до трудової діяльності, професійного самовизначення, відповідальності за свої дії;</a:t>
            </a:r>
            <a:endParaRPr lang="ru-RU" sz="1000" dirty="0">
              <a:latin typeface="Arial" charset="0"/>
            </a:endParaRPr>
          </a:p>
        </p:txBody>
      </p:sp>
      <p:sp>
        <p:nvSpPr>
          <p:cNvPr id="38" name="AutoShape 4"/>
          <p:cNvSpPr>
            <a:spLocks noChangeArrowheads="1"/>
          </p:cNvSpPr>
          <p:nvPr/>
        </p:nvSpPr>
        <p:spPr bwMode="auto">
          <a:xfrm>
            <a:off x="1143000" y="3221038"/>
            <a:ext cx="1676400" cy="2590800"/>
          </a:xfrm>
          <a:prstGeom prst="roundRect">
            <a:avLst>
              <a:gd name="adj" fmla="val 13745"/>
            </a:avLst>
          </a:prstGeom>
          <a:solidFill>
            <a:schemeClr val="accent6">
              <a:lumMod val="50000"/>
            </a:schemeClr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1400" b="1" dirty="0">
                <a:latin typeface="Arial" charset="0"/>
              </a:rPr>
              <a:t>пошук і відбір для навчання талановитої молоді;</a:t>
            </a:r>
            <a:endParaRPr lang="ru-RU" sz="1400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28600" y="304800"/>
            <a:ext cx="8686800" cy="6324600"/>
          </a:xfrm>
          <a:prstGeom prst="plaque">
            <a:avLst>
              <a:gd name="adj" fmla="val 11607"/>
            </a:avLst>
          </a:prstGeom>
          <a:blipFill>
            <a:blip r:embed="rId3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9" name="Picture 7" descr="C:\Documents and Settings\Иятта\Рабочий стол\ЭТО СРОЧНО\Новая папка\0_7a149_a679bc59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 flipV="1">
            <a:off x="0" y="152400"/>
            <a:ext cx="1165412" cy="9906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sp>
        <p:nvSpPr>
          <p:cNvPr id="2" name="Пятиугольник 1"/>
          <p:cNvSpPr/>
          <p:nvPr/>
        </p:nvSpPr>
        <p:spPr>
          <a:xfrm>
            <a:off x="8248828" y="6174693"/>
            <a:ext cx="818972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30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04801" y="3124202"/>
          <a:ext cx="7924799" cy="368654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907328"/>
                <a:gridCol w="690049"/>
                <a:gridCol w="789535"/>
                <a:gridCol w="676518"/>
                <a:gridCol w="1015571"/>
                <a:gridCol w="907328"/>
                <a:gridCol w="907328"/>
                <a:gridCol w="1015571"/>
                <a:gridCol w="1015571"/>
              </a:tblGrid>
              <a:tr h="368817">
                <a:tc rowSpan="2"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Роки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/>
                </a:tc>
                <a:tc rowSpan="2"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err="1">
                          <a:effectLst/>
                        </a:rPr>
                        <a:t>Всього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/>
                </a:tc>
                <a:tc rowSpan="2"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Відмінник освіти України</a:t>
                      </a:r>
                    </a:p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/>
                </a:tc>
                <a:tc rowSpan="2"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Вчитель-методист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/>
                </a:tc>
                <a:tc rowSpan="2"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Старший учитель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Категорія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939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rgbClr val="002060"/>
                          </a:solidFill>
                          <a:effectLst/>
                        </a:rPr>
                        <a:t>Вища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Перша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Друга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rgbClr val="002060"/>
                          </a:solidFill>
                          <a:effectLst/>
                        </a:rPr>
                        <a:t>Спеціаліст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2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2009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109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11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15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43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25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11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30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2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2010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105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11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18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52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17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9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28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2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2011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102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11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21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53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13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16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20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2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2012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98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13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22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56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13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12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17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2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2013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87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12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24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56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9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9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10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2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2014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81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12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21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51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13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10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2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2015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78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13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22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54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10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2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2016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76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13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22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46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11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13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77319" y="304800"/>
            <a:ext cx="537416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ЗРОСТАННЯ  </a:t>
            </a: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професійної майстерності </a:t>
            </a:r>
          </a:p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педагогічних працівників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3388" y="1069975"/>
            <a:ext cx="2157412" cy="182562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416550" y="1025525"/>
            <a:ext cx="2832100" cy="1870075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743200" y="1069975"/>
            <a:ext cx="2362200" cy="1825625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28600" y="335423"/>
            <a:ext cx="8686800" cy="6324600"/>
          </a:xfrm>
          <a:prstGeom prst="plaque">
            <a:avLst>
              <a:gd name="adj" fmla="val 11607"/>
            </a:avLst>
          </a:prstGeom>
          <a:blipFill>
            <a:blip r:embed="rId3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2773" name="Picture 6" descr="C:\Documents and Settings\Иятта\Рабочий стол\ЭТО СРОЧНО\Новая папка\1283249095_school-supplies-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419600"/>
            <a:ext cx="3606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C:\Documents and Settings\Иятта\Рабочий стол\ЭТО СРОЧНО\Новая папка\0_7a149_a679bc59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 flipV="1">
            <a:off x="5638800" y="5867400"/>
            <a:ext cx="1165412" cy="9906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sp>
        <p:nvSpPr>
          <p:cNvPr id="2" name="Пятиугольник 1"/>
          <p:cNvSpPr/>
          <p:nvPr/>
        </p:nvSpPr>
        <p:spPr>
          <a:xfrm>
            <a:off x="8248828" y="6174693"/>
            <a:ext cx="818972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31</a:t>
            </a:r>
            <a:endParaRPr lang="ru-RU" dirty="0"/>
          </a:p>
        </p:txBody>
      </p:sp>
      <p:sp>
        <p:nvSpPr>
          <p:cNvPr id="32778" name="Oval 3"/>
          <p:cNvSpPr>
            <a:spLocks noChangeArrowheads="1"/>
          </p:cNvSpPr>
          <p:nvPr/>
        </p:nvSpPr>
        <p:spPr bwMode="gray">
          <a:xfrm>
            <a:off x="2362200" y="4449763"/>
            <a:ext cx="5562600" cy="1325562"/>
          </a:xfrm>
          <a:prstGeom prst="ellipse">
            <a:avLst/>
          </a:prstGeom>
          <a:gradFill rotWithShape="1">
            <a:gsLst>
              <a:gs pos="0">
                <a:srgbClr val="292929">
                  <a:alpha val="70000"/>
                </a:srgbClr>
              </a:gs>
              <a:gs pos="100000">
                <a:srgbClr val="FFFFFF">
                  <a:alpha val="5000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round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2075" tIns="46038" rIns="92075" bIns="46038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32779" name="Oval 4"/>
          <p:cNvSpPr>
            <a:spLocks noChangeArrowheads="1"/>
          </p:cNvSpPr>
          <p:nvPr/>
        </p:nvSpPr>
        <p:spPr bwMode="gray">
          <a:xfrm rot="-998297">
            <a:off x="1636713" y="2336800"/>
            <a:ext cx="5762625" cy="3016250"/>
          </a:xfrm>
          <a:prstGeom prst="ellipse">
            <a:avLst/>
          </a:prstGeom>
          <a:gradFill rotWithShape="0">
            <a:gsLst>
              <a:gs pos="0">
                <a:srgbClr val="CC0099"/>
              </a:gs>
              <a:gs pos="50000">
                <a:srgbClr val="F3C1E6"/>
              </a:gs>
              <a:gs pos="100000">
                <a:srgbClr val="CC00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32780" name="Oval 5"/>
          <p:cNvSpPr>
            <a:spLocks noChangeArrowheads="1"/>
          </p:cNvSpPr>
          <p:nvPr/>
        </p:nvSpPr>
        <p:spPr bwMode="gray">
          <a:xfrm rot="-998297">
            <a:off x="1692275" y="2174875"/>
            <a:ext cx="5564188" cy="2922588"/>
          </a:xfrm>
          <a:prstGeom prst="ellipse">
            <a:avLst/>
          </a:prstGeom>
          <a:gradFill rotWithShape="1">
            <a:gsLst>
              <a:gs pos="0">
                <a:srgbClr val="8F3372"/>
              </a:gs>
              <a:gs pos="100000">
                <a:srgbClr val="E151B4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32781" name="Arc 6"/>
          <p:cNvSpPr>
            <a:spLocks/>
          </p:cNvSpPr>
          <p:nvPr/>
        </p:nvSpPr>
        <p:spPr bwMode="gray">
          <a:xfrm rot="-998297">
            <a:off x="4341813" y="2252663"/>
            <a:ext cx="2849562" cy="1538287"/>
          </a:xfrm>
          <a:custGeom>
            <a:avLst/>
            <a:gdLst>
              <a:gd name="T0" fmla="*/ 2147483647 w 21600"/>
              <a:gd name="T1" fmla="*/ 0 h 22718"/>
              <a:gd name="T2" fmla="*/ 2147483647 w 21600"/>
              <a:gd name="T3" fmla="*/ 2147483647 h 22718"/>
              <a:gd name="T4" fmla="*/ 0 w 21600"/>
              <a:gd name="T5" fmla="*/ 2147483647 h 2271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2718" fill="none" extrusionOk="0">
                <a:moveTo>
                  <a:pt x="16157" y="-1"/>
                </a:moveTo>
                <a:cubicBezTo>
                  <a:pt x="19663" y="3951"/>
                  <a:pt x="21600" y="9051"/>
                  <a:pt x="21600" y="14335"/>
                </a:cubicBezTo>
                <a:cubicBezTo>
                  <a:pt x="21600" y="17214"/>
                  <a:pt x="21024" y="20064"/>
                  <a:pt x="19906" y="22717"/>
                </a:cubicBezTo>
              </a:path>
              <a:path w="21600" h="22718" stroke="0" extrusionOk="0">
                <a:moveTo>
                  <a:pt x="16157" y="-1"/>
                </a:moveTo>
                <a:cubicBezTo>
                  <a:pt x="19663" y="3951"/>
                  <a:pt x="21600" y="9051"/>
                  <a:pt x="21600" y="14335"/>
                </a:cubicBezTo>
                <a:cubicBezTo>
                  <a:pt x="21600" y="17214"/>
                  <a:pt x="21024" y="20064"/>
                  <a:pt x="19906" y="22717"/>
                </a:cubicBezTo>
                <a:lnTo>
                  <a:pt x="0" y="14335"/>
                </a:lnTo>
                <a:lnTo>
                  <a:pt x="16157" y="-1"/>
                </a:lnTo>
                <a:close/>
              </a:path>
            </a:pathLst>
          </a:custGeom>
          <a:gradFill rotWithShape="1">
            <a:gsLst>
              <a:gs pos="0">
                <a:srgbClr val="FF6699"/>
              </a:gs>
              <a:gs pos="100000">
                <a:srgbClr val="C9507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82" name="Arc 7"/>
          <p:cNvSpPr>
            <a:spLocks/>
          </p:cNvSpPr>
          <p:nvPr/>
        </p:nvSpPr>
        <p:spPr bwMode="gray">
          <a:xfrm rot="20601703" flipH="1">
            <a:off x="1747838" y="3565525"/>
            <a:ext cx="2876550" cy="1630363"/>
          </a:xfrm>
          <a:custGeom>
            <a:avLst/>
            <a:gdLst>
              <a:gd name="T0" fmla="*/ 2147483647 w 21600"/>
              <a:gd name="T1" fmla="*/ 0 h 24439"/>
              <a:gd name="T2" fmla="*/ 2147483647 w 21600"/>
              <a:gd name="T3" fmla="*/ 2147483647 h 24439"/>
              <a:gd name="T4" fmla="*/ 0 w 21600"/>
              <a:gd name="T5" fmla="*/ 2147483647 h 2443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439" fill="none" extrusionOk="0">
                <a:moveTo>
                  <a:pt x="20452" y="-1"/>
                </a:moveTo>
                <a:cubicBezTo>
                  <a:pt x="21212" y="2237"/>
                  <a:pt x="21600" y="4584"/>
                  <a:pt x="21600" y="6947"/>
                </a:cubicBezTo>
                <a:cubicBezTo>
                  <a:pt x="21600" y="13871"/>
                  <a:pt x="18280" y="20376"/>
                  <a:pt x="12672" y="24438"/>
                </a:cubicBezTo>
              </a:path>
              <a:path w="21600" h="24439" stroke="0" extrusionOk="0">
                <a:moveTo>
                  <a:pt x="20452" y="-1"/>
                </a:moveTo>
                <a:cubicBezTo>
                  <a:pt x="21212" y="2237"/>
                  <a:pt x="21600" y="4584"/>
                  <a:pt x="21600" y="6947"/>
                </a:cubicBezTo>
                <a:cubicBezTo>
                  <a:pt x="21600" y="13871"/>
                  <a:pt x="18280" y="20376"/>
                  <a:pt x="12672" y="24438"/>
                </a:cubicBezTo>
                <a:lnTo>
                  <a:pt x="0" y="6947"/>
                </a:lnTo>
                <a:lnTo>
                  <a:pt x="20452" y="-1"/>
                </a:lnTo>
                <a:close/>
              </a:path>
            </a:pathLst>
          </a:custGeom>
          <a:gradFill rotWithShape="1">
            <a:gsLst>
              <a:gs pos="0">
                <a:srgbClr val="EFB2E3"/>
              </a:gs>
              <a:gs pos="100000">
                <a:srgbClr val="DC56C2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83" name="Arc 8"/>
          <p:cNvSpPr>
            <a:spLocks/>
          </p:cNvSpPr>
          <p:nvPr/>
        </p:nvSpPr>
        <p:spPr bwMode="gray">
          <a:xfrm rot="-998297">
            <a:off x="3584575" y="1981200"/>
            <a:ext cx="2814638" cy="1417638"/>
          </a:xfrm>
          <a:custGeom>
            <a:avLst/>
            <a:gdLst>
              <a:gd name="T0" fmla="*/ 0 w 21397"/>
              <a:gd name="T1" fmla="*/ 2147483647 h 21600"/>
              <a:gd name="T2" fmla="*/ 2147483647 w 21397"/>
              <a:gd name="T3" fmla="*/ 2147483647 h 21600"/>
              <a:gd name="T4" fmla="*/ 2147483647 w 21397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397" h="21600" fill="none" extrusionOk="0">
                <a:moveTo>
                  <a:pt x="0" y="549"/>
                </a:moveTo>
                <a:cubicBezTo>
                  <a:pt x="1587" y="184"/>
                  <a:pt x="3210" y="-1"/>
                  <a:pt x="4839" y="0"/>
                </a:cubicBezTo>
                <a:cubicBezTo>
                  <a:pt x="11230" y="0"/>
                  <a:pt x="17293" y="2830"/>
                  <a:pt x="21397" y="7729"/>
                </a:cubicBezTo>
              </a:path>
              <a:path w="21397" h="21600" stroke="0" extrusionOk="0">
                <a:moveTo>
                  <a:pt x="0" y="549"/>
                </a:moveTo>
                <a:cubicBezTo>
                  <a:pt x="1587" y="184"/>
                  <a:pt x="3210" y="-1"/>
                  <a:pt x="4839" y="0"/>
                </a:cubicBezTo>
                <a:cubicBezTo>
                  <a:pt x="11230" y="0"/>
                  <a:pt x="17293" y="2830"/>
                  <a:pt x="21397" y="7729"/>
                </a:cubicBezTo>
                <a:lnTo>
                  <a:pt x="4839" y="21600"/>
                </a:lnTo>
                <a:lnTo>
                  <a:pt x="0" y="549"/>
                </a:lnTo>
                <a:close/>
              </a:path>
            </a:pathLst>
          </a:custGeom>
          <a:gradFill rotWithShape="1">
            <a:gsLst>
              <a:gs pos="0">
                <a:srgbClr val="DD77BB"/>
              </a:gs>
              <a:gs pos="100000">
                <a:srgbClr val="CC3399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84" name="Arc 9"/>
          <p:cNvSpPr>
            <a:spLocks/>
          </p:cNvSpPr>
          <p:nvPr/>
        </p:nvSpPr>
        <p:spPr bwMode="gray">
          <a:xfrm rot="20601703" flipH="1">
            <a:off x="1546225" y="2633663"/>
            <a:ext cx="2762250" cy="1381125"/>
          </a:xfrm>
          <a:custGeom>
            <a:avLst/>
            <a:gdLst>
              <a:gd name="T0" fmla="*/ 2147483647 w 20934"/>
              <a:gd name="T1" fmla="*/ 0 h 21142"/>
              <a:gd name="T2" fmla="*/ 2147483647 w 20934"/>
              <a:gd name="T3" fmla="*/ 2147483647 h 21142"/>
              <a:gd name="T4" fmla="*/ 0 w 20934"/>
              <a:gd name="T5" fmla="*/ 2147483647 h 2114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934" h="21142" fill="none" extrusionOk="0">
                <a:moveTo>
                  <a:pt x="4423" y="-1"/>
                </a:moveTo>
                <a:cubicBezTo>
                  <a:pt x="12495" y="1688"/>
                  <a:pt x="18902" y="7826"/>
                  <a:pt x="20934" y="15819"/>
                </a:cubicBezTo>
              </a:path>
              <a:path w="20934" h="21142" stroke="0" extrusionOk="0">
                <a:moveTo>
                  <a:pt x="4423" y="-1"/>
                </a:moveTo>
                <a:cubicBezTo>
                  <a:pt x="12495" y="1688"/>
                  <a:pt x="18902" y="7826"/>
                  <a:pt x="20934" y="15819"/>
                </a:cubicBezTo>
                <a:lnTo>
                  <a:pt x="0" y="21142"/>
                </a:lnTo>
                <a:lnTo>
                  <a:pt x="4423" y="-1"/>
                </a:lnTo>
                <a:close/>
              </a:path>
            </a:pathLst>
          </a:custGeom>
          <a:gradFill rotWithShape="1">
            <a:gsLst>
              <a:gs pos="0">
                <a:srgbClr val="FF9999"/>
              </a:gs>
              <a:gs pos="100000">
                <a:srgbClr val="DC848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85" name="Oval 10"/>
          <p:cNvSpPr>
            <a:spLocks noChangeArrowheads="1"/>
          </p:cNvSpPr>
          <p:nvPr/>
        </p:nvSpPr>
        <p:spPr bwMode="gray">
          <a:xfrm rot="-998297">
            <a:off x="3154363" y="2889250"/>
            <a:ext cx="2695575" cy="1339850"/>
          </a:xfrm>
          <a:prstGeom prst="ellipse">
            <a:avLst/>
          </a:prstGeom>
          <a:gradFill rotWithShape="0">
            <a:gsLst>
              <a:gs pos="0">
                <a:srgbClr val="580D59"/>
              </a:gs>
              <a:gs pos="50000">
                <a:srgbClr val="98179B"/>
              </a:gs>
              <a:gs pos="100000">
                <a:srgbClr val="580D5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32786" name="Text Box 11"/>
          <p:cNvSpPr txBox="1">
            <a:spLocks noChangeArrowheads="1"/>
          </p:cNvSpPr>
          <p:nvPr/>
        </p:nvSpPr>
        <p:spPr bwMode="gray">
          <a:xfrm>
            <a:off x="2362200" y="2903538"/>
            <a:ext cx="106362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 smtClean="0">
                <a:solidFill>
                  <a:srgbClr val="FFFFFF"/>
                </a:solidFill>
                <a:latin typeface="Verdana" pitchFamily="34" charset="0"/>
              </a:rPr>
              <a:t>69</a:t>
            </a:r>
            <a:r>
              <a:rPr lang="uk-UA" altLang="ru-RU" sz="2400" b="1" dirty="0">
                <a:solidFill>
                  <a:srgbClr val="FFFFFF"/>
                </a:solidFill>
                <a:latin typeface="Verdana" pitchFamily="34" charset="0"/>
              </a:rPr>
              <a:t>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>
                <a:solidFill>
                  <a:srgbClr val="FFFFFF"/>
                </a:solidFill>
                <a:latin typeface="Verdana" pitchFamily="34" charset="0"/>
              </a:rPr>
              <a:t>2015</a:t>
            </a:r>
            <a:endParaRPr lang="en-US" altLang="ru-RU" sz="24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2787" name="Freeform 14"/>
          <p:cNvSpPr>
            <a:spLocks/>
          </p:cNvSpPr>
          <p:nvPr/>
        </p:nvSpPr>
        <p:spPr bwMode="gray">
          <a:xfrm>
            <a:off x="6477000" y="3187700"/>
            <a:ext cx="1295400" cy="1711325"/>
          </a:xfrm>
          <a:custGeom>
            <a:avLst/>
            <a:gdLst>
              <a:gd name="T0" fmla="*/ 0 w 816"/>
              <a:gd name="T1" fmla="*/ 2147483647 h 1078"/>
              <a:gd name="T2" fmla="*/ 2147483647 w 816"/>
              <a:gd name="T3" fmla="*/ 0 h 1078"/>
              <a:gd name="T4" fmla="*/ 2147483647 w 816"/>
              <a:gd name="T5" fmla="*/ 2147483647 h 1078"/>
              <a:gd name="T6" fmla="*/ 2147483647 w 816"/>
              <a:gd name="T7" fmla="*/ 2147483647 h 1078"/>
              <a:gd name="T8" fmla="*/ 2147483647 w 816"/>
              <a:gd name="T9" fmla="*/ 2147483647 h 1078"/>
              <a:gd name="T10" fmla="*/ 0 w 816"/>
              <a:gd name="T11" fmla="*/ 2147483647 h 10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16" h="1078">
                <a:moveTo>
                  <a:pt x="0" y="841"/>
                </a:moveTo>
                <a:lnTo>
                  <a:pt x="784" y="0"/>
                </a:lnTo>
                <a:lnTo>
                  <a:pt x="816" y="280"/>
                </a:lnTo>
                <a:cubicBezTo>
                  <a:pt x="776" y="392"/>
                  <a:pt x="676" y="539"/>
                  <a:pt x="544" y="672"/>
                </a:cubicBezTo>
                <a:cubicBezTo>
                  <a:pt x="412" y="805"/>
                  <a:pt x="116" y="1050"/>
                  <a:pt x="25" y="1078"/>
                </a:cubicBezTo>
                <a:cubicBezTo>
                  <a:pt x="7" y="1006"/>
                  <a:pt x="0" y="841"/>
                  <a:pt x="0" y="841"/>
                </a:cubicBezTo>
                <a:close/>
              </a:path>
            </a:pathLst>
          </a:custGeom>
          <a:gradFill rotWithShape="0">
            <a:gsLst>
              <a:gs pos="0">
                <a:srgbClr val="FFC3C5"/>
              </a:gs>
              <a:gs pos="100000">
                <a:srgbClr val="FF7C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2788" name="Arc 15"/>
          <p:cNvSpPr>
            <a:spLocks/>
          </p:cNvSpPr>
          <p:nvPr/>
        </p:nvSpPr>
        <p:spPr bwMode="gray">
          <a:xfrm rot="-1060795">
            <a:off x="4873625" y="3194050"/>
            <a:ext cx="2984500" cy="1346200"/>
          </a:xfrm>
          <a:custGeom>
            <a:avLst/>
            <a:gdLst>
              <a:gd name="T0" fmla="*/ 2147483647 w 20601"/>
              <a:gd name="T1" fmla="*/ 2147483647 h 19523"/>
              <a:gd name="T2" fmla="*/ 2147483647 w 20601"/>
              <a:gd name="T3" fmla="*/ 2147483647 h 19523"/>
              <a:gd name="T4" fmla="*/ 0 w 20601"/>
              <a:gd name="T5" fmla="*/ 0 h 1952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601" h="19523" fill="none" extrusionOk="0">
                <a:moveTo>
                  <a:pt x="20601" y="6492"/>
                </a:moveTo>
                <a:cubicBezTo>
                  <a:pt x="18793" y="12227"/>
                  <a:pt x="14677" y="16949"/>
                  <a:pt x="9241" y="19522"/>
                </a:cubicBezTo>
              </a:path>
              <a:path w="20601" h="19523" stroke="0" extrusionOk="0">
                <a:moveTo>
                  <a:pt x="20601" y="6492"/>
                </a:moveTo>
                <a:cubicBezTo>
                  <a:pt x="18793" y="12227"/>
                  <a:pt x="14677" y="16949"/>
                  <a:pt x="9241" y="19522"/>
                </a:cubicBezTo>
                <a:lnTo>
                  <a:pt x="0" y="0"/>
                </a:lnTo>
                <a:lnTo>
                  <a:pt x="20601" y="6492"/>
                </a:lnTo>
                <a:close/>
              </a:path>
            </a:pathLst>
          </a:custGeom>
          <a:gradFill rotWithShape="1">
            <a:gsLst>
              <a:gs pos="0">
                <a:srgbClr val="FFAFB2"/>
              </a:gs>
              <a:gs pos="100000">
                <a:srgbClr val="FF7C8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89" name="Freeform 16"/>
          <p:cNvSpPr>
            <a:spLocks/>
          </p:cNvSpPr>
          <p:nvPr/>
        </p:nvSpPr>
        <p:spPr bwMode="gray">
          <a:xfrm>
            <a:off x="4776788" y="3668713"/>
            <a:ext cx="1758950" cy="1236662"/>
          </a:xfrm>
          <a:custGeom>
            <a:avLst/>
            <a:gdLst>
              <a:gd name="T0" fmla="*/ 2147483647 w 1108"/>
              <a:gd name="T1" fmla="*/ 2147483647 h 779"/>
              <a:gd name="T2" fmla="*/ 2147483647 w 1108"/>
              <a:gd name="T3" fmla="*/ 2147483647 h 779"/>
              <a:gd name="T4" fmla="*/ 2147483647 w 1108"/>
              <a:gd name="T5" fmla="*/ 2147483647 h 779"/>
              <a:gd name="T6" fmla="*/ 0 w 1108"/>
              <a:gd name="T7" fmla="*/ 0 h 779"/>
              <a:gd name="T8" fmla="*/ 2147483647 w 1108"/>
              <a:gd name="T9" fmla="*/ 2147483647 h 7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08" h="779">
                <a:moveTo>
                  <a:pt x="1071" y="546"/>
                </a:moveTo>
                <a:lnTo>
                  <a:pt x="1108" y="779"/>
                </a:lnTo>
                <a:lnTo>
                  <a:pt x="67" y="168"/>
                </a:lnTo>
                <a:lnTo>
                  <a:pt x="0" y="0"/>
                </a:lnTo>
                <a:lnTo>
                  <a:pt x="1071" y="546"/>
                </a:lnTo>
                <a:close/>
              </a:path>
            </a:pathLst>
          </a:custGeom>
          <a:gradFill rotWithShape="1">
            <a:gsLst>
              <a:gs pos="0">
                <a:srgbClr val="BE5C5F"/>
              </a:gs>
              <a:gs pos="100000">
                <a:srgbClr val="FF7C8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2790" name="Text Box 17"/>
          <p:cNvSpPr txBox="1">
            <a:spLocks noChangeArrowheads="1"/>
          </p:cNvSpPr>
          <p:nvPr/>
        </p:nvSpPr>
        <p:spPr bwMode="gray">
          <a:xfrm>
            <a:off x="5794375" y="3429000"/>
            <a:ext cx="10636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 smtClean="0">
                <a:solidFill>
                  <a:srgbClr val="FFFFFF"/>
                </a:solidFill>
                <a:latin typeface="Verdana" pitchFamily="34" charset="0"/>
              </a:rPr>
              <a:t>60%</a:t>
            </a:r>
            <a:endParaRPr lang="uk-UA" altLang="ru-RU" sz="2400" b="1" dirty="0">
              <a:solidFill>
                <a:srgbClr val="FFFFFF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>
                <a:solidFill>
                  <a:srgbClr val="FFFFFF"/>
                </a:solidFill>
                <a:latin typeface="Verdana" pitchFamily="34" charset="0"/>
              </a:rPr>
              <a:t>2016</a:t>
            </a:r>
            <a:endParaRPr lang="en-US" altLang="ru-RU" sz="24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2791" name="Freeform 21"/>
          <p:cNvSpPr>
            <a:spLocks/>
          </p:cNvSpPr>
          <p:nvPr/>
        </p:nvSpPr>
        <p:spPr bwMode="gray">
          <a:xfrm>
            <a:off x="4953000" y="4064000"/>
            <a:ext cx="1282700" cy="1028700"/>
          </a:xfrm>
          <a:custGeom>
            <a:avLst/>
            <a:gdLst>
              <a:gd name="T0" fmla="*/ 0 w 808"/>
              <a:gd name="T1" fmla="*/ 2147483647 h 648"/>
              <a:gd name="T2" fmla="*/ 2147483647 w 808"/>
              <a:gd name="T3" fmla="*/ 2147483647 h 648"/>
              <a:gd name="T4" fmla="*/ 2147483647 w 808"/>
              <a:gd name="T5" fmla="*/ 2147483647 h 648"/>
              <a:gd name="T6" fmla="*/ 2147483647 w 808"/>
              <a:gd name="T7" fmla="*/ 2147483647 h 648"/>
              <a:gd name="T8" fmla="*/ 2147483647 w 808"/>
              <a:gd name="T9" fmla="*/ 0 h 648"/>
              <a:gd name="T10" fmla="*/ 0 w 808"/>
              <a:gd name="T11" fmla="*/ 2147483647 h 6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08" h="648">
                <a:moveTo>
                  <a:pt x="0" y="24"/>
                </a:moveTo>
                <a:lnTo>
                  <a:pt x="352" y="448"/>
                </a:lnTo>
                <a:lnTo>
                  <a:pt x="360" y="648"/>
                </a:lnTo>
                <a:lnTo>
                  <a:pt x="808" y="424"/>
                </a:lnTo>
                <a:lnTo>
                  <a:pt x="104" y="0"/>
                </a:lnTo>
                <a:lnTo>
                  <a:pt x="0" y="24"/>
                </a:lnTo>
                <a:close/>
              </a:path>
            </a:pathLst>
          </a:custGeom>
          <a:solidFill>
            <a:srgbClr val="FF99CC">
              <a:alpha val="4901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143000" y="468868"/>
            <a:ext cx="6324599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кількість вчителів вищої категорії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sp>
        <p:nvSpPr>
          <p:cNvPr id="32793" name="Oval 10"/>
          <p:cNvSpPr>
            <a:spLocks noChangeArrowheads="1"/>
          </p:cNvSpPr>
          <p:nvPr/>
        </p:nvSpPr>
        <p:spPr bwMode="gray">
          <a:xfrm rot="-998297">
            <a:off x="3100388" y="2827338"/>
            <a:ext cx="2695575" cy="133985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55997" y="266700"/>
            <a:ext cx="8686800" cy="6324600"/>
          </a:xfrm>
          <a:prstGeom prst="plaque">
            <a:avLst>
              <a:gd name="adj" fmla="val 11607"/>
            </a:avLst>
          </a:prstGeom>
          <a:blipFill>
            <a:blip r:embed="rId3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ятиугольник 1"/>
          <p:cNvSpPr/>
          <p:nvPr/>
        </p:nvSpPr>
        <p:spPr>
          <a:xfrm>
            <a:off x="6367463" y="6174693"/>
            <a:ext cx="2700337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32</a:t>
            </a:r>
            <a:endParaRPr lang="ru-RU" dirty="0"/>
          </a:p>
        </p:txBody>
      </p:sp>
      <p:sp>
        <p:nvSpPr>
          <p:cNvPr id="33800" name="Oval 3"/>
          <p:cNvSpPr>
            <a:spLocks noChangeArrowheads="1"/>
          </p:cNvSpPr>
          <p:nvPr/>
        </p:nvSpPr>
        <p:spPr bwMode="ltGray">
          <a:xfrm>
            <a:off x="2362200" y="4767263"/>
            <a:ext cx="5562600" cy="1325562"/>
          </a:xfrm>
          <a:prstGeom prst="ellipse">
            <a:avLst/>
          </a:prstGeom>
          <a:gradFill rotWithShape="1">
            <a:gsLst>
              <a:gs pos="0">
                <a:srgbClr val="292929"/>
              </a:gs>
              <a:gs pos="100000">
                <a:srgbClr val="003399">
                  <a:alpha val="5000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round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2075" tIns="46038" rIns="92075" bIns="46038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33801" name="Oval 5"/>
          <p:cNvSpPr>
            <a:spLocks noChangeArrowheads="1"/>
          </p:cNvSpPr>
          <p:nvPr/>
        </p:nvSpPr>
        <p:spPr bwMode="gray">
          <a:xfrm rot="-998297">
            <a:off x="1693863" y="2492375"/>
            <a:ext cx="5562600" cy="2922588"/>
          </a:xfrm>
          <a:prstGeom prst="ellipse">
            <a:avLst/>
          </a:prstGeom>
          <a:gradFill rotWithShape="1">
            <a:gsLst>
              <a:gs pos="0">
                <a:srgbClr val="208282"/>
              </a:gs>
              <a:gs pos="100000">
                <a:srgbClr val="33CCCC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33802" name="Arc 6"/>
          <p:cNvSpPr>
            <a:spLocks/>
          </p:cNvSpPr>
          <p:nvPr/>
        </p:nvSpPr>
        <p:spPr bwMode="gray">
          <a:xfrm rot="-998297">
            <a:off x="4341813" y="2570163"/>
            <a:ext cx="2851150" cy="1538287"/>
          </a:xfrm>
          <a:custGeom>
            <a:avLst/>
            <a:gdLst>
              <a:gd name="T0" fmla="*/ 2147483647 w 21600"/>
              <a:gd name="T1" fmla="*/ 0 h 22718"/>
              <a:gd name="T2" fmla="*/ 2147483647 w 21600"/>
              <a:gd name="T3" fmla="*/ 2147483647 h 22718"/>
              <a:gd name="T4" fmla="*/ 0 w 21600"/>
              <a:gd name="T5" fmla="*/ 2147483647 h 2271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2718" fill="none" extrusionOk="0">
                <a:moveTo>
                  <a:pt x="16157" y="-1"/>
                </a:moveTo>
                <a:cubicBezTo>
                  <a:pt x="19663" y="3951"/>
                  <a:pt x="21600" y="9051"/>
                  <a:pt x="21600" y="14335"/>
                </a:cubicBezTo>
                <a:cubicBezTo>
                  <a:pt x="21600" y="17214"/>
                  <a:pt x="21024" y="20064"/>
                  <a:pt x="19906" y="22717"/>
                </a:cubicBezTo>
              </a:path>
              <a:path w="21600" h="22718" stroke="0" extrusionOk="0">
                <a:moveTo>
                  <a:pt x="16157" y="-1"/>
                </a:moveTo>
                <a:cubicBezTo>
                  <a:pt x="19663" y="3951"/>
                  <a:pt x="21600" y="9051"/>
                  <a:pt x="21600" y="14335"/>
                </a:cubicBezTo>
                <a:cubicBezTo>
                  <a:pt x="21600" y="17214"/>
                  <a:pt x="21024" y="20064"/>
                  <a:pt x="19906" y="22717"/>
                </a:cubicBezTo>
                <a:lnTo>
                  <a:pt x="0" y="14335"/>
                </a:lnTo>
                <a:lnTo>
                  <a:pt x="16157" y="-1"/>
                </a:lnTo>
                <a:close/>
              </a:path>
            </a:pathLst>
          </a:custGeom>
          <a:solidFill>
            <a:srgbClr val="00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3803" name="Arc 7"/>
          <p:cNvSpPr>
            <a:spLocks/>
          </p:cNvSpPr>
          <p:nvPr/>
        </p:nvSpPr>
        <p:spPr bwMode="gray">
          <a:xfrm rot="20601703" flipH="1">
            <a:off x="1747838" y="3883025"/>
            <a:ext cx="2876550" cy="1630363"/>
          </a:xfrm>
          <a:custGeom>
            <a:avLst/>
            <a:gdLst>
              <a:gd name="T0" fmla="*/ 2147483647 w 21600"/>
              <a:gd name="T1" fmla="*/ 0 h 24439"/>
              <a:gd name="T2" fmla="*/ 2147483647 w 21600"/>
              <a:gd name="T3" fmla="*/ 2147483647 h 24439"/>
              <a:gd name="T4" fmla="*/ 0 w 21600"/>
              <a:gd name="T5" fmla="*/ 2147483647 h 2443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439" fill="none" extrusionOk="0">
                <a:moveTo>
                  <a:pt x="20452" y="-1"/>
                </a:moveTo>
                <a:cubicBezTo>
                  <a:pt x="21212" y="2237"/>
                  <a:pt x="21600" y="4584"/>
                  <a:pt x="21600" y="6947"/>
                </a:cubicBezTo>
                <a:cubicBezTo>
                  <a:pt x="21600" y="13871"/>
                  <a:pt x="18280" y="20376"/>
                  <a:pt x="12672" y="24438"/>
                </a:cubicBezTo>
              </a:path>
              <a:path w="21600" h="24439" stroke="0" extrusionOk="0">
                <a:moveTo>
                  <a:pt x="20452" y="-1"/>
                </a:moveTo>
                <a:cubicBezTo>
                  <a:pt x="21212" y="2237"/>
                  <a:pt x="21600" y="4584"/>
                  <a:pt x="21600" y="6947"/>
                </a:cubicBezTo>
                <a:cubicBezTo>
                  <a:pt x="21600" y="13871"/>
                  <a:pt x="18280" y="20376"/>
                  <a:pt x="12672" y="24438"/>
                </a:cubicBezTo>
                <a:lnTo>
                  <a:pt x="0" y="6947"/>
                </a:lnTo>
                <a:lnTo>
                  <a:pt x="20452" y="-1"/>
                </a:lnTo>
                <a:close/>
              </a:path>
            </a:pathLst>
          </a:custGeom>
          <a:gradFill rotWithShape="1">
            <a:gsLst>
              <a:gs pos="0">
                <a:srgbClr val="ABD9F2"/>
              </a:gs>
              <a:gs pos="100000">
                <a:srgbClr val="47ABE3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3804" name="Arc 8"/>
          <p:cNvSpPr>
            <a:spLocks/>
          </p:cNvSpPr>
          <p:nvPr/>
        </p:nvSpPr>
        <p:spPr bwMode="gray">
          <a:xfrm rot="-998297">
            <a:off x="3586163" y="2298700"/>
            <a:ext cx="2813050" cy="1417638"/>
          </a:xfrm>
          <a:custGeom>
            <a:avLst/>
            <a:gdLst>
              <a:gd name="T0" fmla="*/ 0 w 21397"/>
              <a:gd name="T1" fmla="*/ 2147483647 h 21600"/>
              <a:gd name="T2" fmla="*/ 2147483647 w 21397"/>
              <a:gd name="T3" fmla="*/ 2147483647 h 21600"/>
              <a:gd name="T4" fmla="*/ 2147483647 w 21397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397" h="21600" fill="none" extrusionOk="0">
                <a:moveTo>
                  <a:pt x="0" y="549"/>
                </a:moveTo>
                <a:cubicBezTo>
                  <a:pt x="1587" y="184"/>
                  <a:pt x="3210" y="-1"/>
                  <a:pt x="4839" y="0"/>
                </a:cubicBezTo>
                <a:cubicBezTo>
                  <a:pt x="11230" y="0"/>
                  <a:pt x="17293" y="2830"/>
                  <a:pt x="21397" y="7729"/>
                </a:cubicBezTo>
              </a:path>
              <a:path w="21397" h="21600" stroke="0" extrusionOk="0">
                <a:moveTo>
                  <a:pt x="0" y="549"/>
                </a:moveTo>
                <a:cubicBezTo>
                  <a:pt x="1587" y="184"/>
                  <a:pt x="3210" y="-1"/>
                  <a:pt x="4839" y="0"/>
                </a:cubicBezTo>
                <a:cubicBezTo>
                  <a:pt x="11230" y="0"/>
                  <a:pt x="17293" y="2830"/>
                  <a:pt x="21397" y="7729"/>
                </a:cubicBezTo>
                <a:lnTo>
                  <a:pt x="4839" y="21600"/>
                </a:lnTo>
                <a:lnTo>
                  <a:pt x="0" y="549"/>
                </a:lnTo>
                <a:close/>
              </a:path>
            </a:pathLst>
          </a:custGeom>
          <a:gradFill rotWithShape="1">
            <a:gsLst>
              <a:gs pos="0">
                <a:srgbClr val="4F4A73"/>
              </a:gs>
              <a:gs pos="100000">
                <a:srgbClr val="AAA0F8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3805" name="Arc 9"/>
          <p:cNvSpPr>
            <a:spLocks/>
          </p:cNvSpPr>
          <p:nvPr/>
        </p:nvSpPr>
        <p:spPr bwMode="gray">
          <a:xfrm rot="20601703" flipH="1">
            <a:off x="1547813" y="2951163"/>
            <a:ext cx="2762250" cy="1381125"/>
          </a:xfrm>
          <a:custGeom>
            <a:avLst/>
            <a:gdLst>
              <a:gd name="T0" fmla="*/ 2147483647 w 20934"/>
              <a:gd name="T1" fmla="*/ 0 h 21142"/>
              <a:gd name="T2" fmla="*/ 2147483647 w 20934"/>
              <a:gd name="T3" fmla="*/ 2147483647 h 21142"/>
              <a:gd name="T4" fmla="*/ 0 w 20934"/>
              <a:gd name="T5" fmla="*/ 2147483647 h 2114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934" h="21142" fill="none" extrusionOk="0">
                <a:moveTo>
                  <a:pt x="4423" y="-1"/>
                </a:moveTo>
                <a:cubicBezTo>
                  <a:pt x="12495" y="1688"/>
                  <a:pt x="18902" y="7826"/>
                  <a:pt x="20934" y="15819"/>
                </a:cubicBezTo>
              </a:path>
              <a:path w="20934" h="21142" stroke="0" extrusionOk="0">
                <a:moveTo>
                  <a:pt x="4423" y="-1"/>
                </a:moveTo>
                <a:cubicBezTo>
                  <a:pt x="12495" y="1688"/>
                  <a:pt x="18902" y="7826"/>
                  <a:pt x="20934" y="15819"/>
                </a:cubicBezTo>
                <a:lnTo>
                  <a:pt x="0" y="21142"/>
                </a:lnTo>
                <a:lnTo>
                  <a:pt x="4423" y="-1"/>
                </a:lnTo>
                <a:close/>
              </a:path>
            </a:pathLst>
          </a:custGeom>
          <a:gradFill rotWithShape="1">
            <a:gsLst>
              <a:gs pos="0">
                <a:srgbClr val="47ABE3"/>
              </a:gs>
              <a:gs pos="100000">
                <a:srgbClr val="214F69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gray">
          <a:xfrm rot="20601703">
            <a:off x="3154363" y="3206750"/>
            <a:ext cx="2695575" cy="13398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3807" name="Text Box 11"/>
          <p:cNvSpPr txBox="1">
            <a:spLocks noChangeArrowheads="1"/>
          </p:cNvSpPr>
          <p:nvPr/>
        </p:nvSpPr>
        <p:spPr bwMode="gray">
          <a:xfrm>
            <a:off x="2438400" y="3200400"/>
            <a:ext cx="91563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FFFF"/>
                </a:solidFill>
                <a:latin typeface="Verdana" pitchFamily="34" charset="0"/>
              </a:rPr>
              <a:t>2015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FFFF"/>
                </a:solidFill>
                <a:latin typeface="Verdana" pitchFamily="34" charset="0"/>
              </a:rPr>
              <a:t> 9</a:t>
            </a:r>
            <a:r>
              <a:rPr lang="ru-RU" altLang="ru-RU" sz="2000" b="1" dirty="0" smtClean="0">
                <a:solidFill>
                  <a:srgbClr val="FFFFFF"/>
                </a:solidFill>
                <a:latin typeface="Verdana" pitchFamily="34" charset="0"/>
              </a:rPr>
              <a:t>%</a:t>
            </a:r>
            <a:endParaRPr lang="en-US" altLang="ru-RU" sz="20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3808" name="Freeform 14"/>
          <p:cNvSpPr>
            <a:spLocks/>
          </p:cNvSpPr>
          <p:nvPr/>
        </p:nvSpPr>
        <p:spPr bwMode="gray">
          <a:xfrm>
            <a:off x="6477000" y="3505200"/>
            <a:ext cx="1295400" cy="1711325"/>
          </a:xfrm>
          <a:custGeom>
            <a:avLst/>
            <a:gdLst>
              <a:gd name="T0" fmla="*/ 0 w 816"/>
              <a:gd name="T1" fmla="*/ 2147483647 h 1078"/>
              <a:gd name="T2" fmla="*/ 2147483647 w 816"/>
              <a:gd name="T3" fmla="*/ 0 h 1078"/>
              <a:gd name="T4" fmla="*/ 2147483647 w 816"/>
              <a:gd name="T5" fmla="*/ 2147483647 h 1078"/>
              <a:gd name="T6" fmla="*/ 2147483647 w 816"/>
              <a:gd name="T7" fmla="*/ 2147483647 h 1078"/>
              <a:gd name="T8" fmla="*/ 2147483647 w 816"/>
              <a:gd name="T9" fmla="*/ 2147483647 h 1078"/>
              <a:gd name="T10" fmla="*/ 0 w 816"/>
              <a:gd name="T11" fmla="*/ 2147483647 h 10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16" h="1078">
                <a:moveTo>
                  <a:pt x="0" y="841"/>
                </a:moveTo>
                <a:lnTo>
                  <a:pt x="784" y="0"/>
                </a:lnTo>
                <a:lnTo>
                  <a:pt x="816" y="280"/>
                </a:lnTo>
                <a:cubicBezTo>
                  <a:pt x="776" y="392"/>
                  <a:pt x="676" y="539"/>
                  <a:pt x="544" y="672"/>
                </a:cubicBezTo>
                <a:cubicBezTo>
                  <a:pt x="412" y="805"/>
                  <a:pt x="116" y="1050"/>
                  <a:pt x="25" y="1078"/>
                </a:cubicBezTo>
                <a:cubicBezTo>
                  <a:pt x="7" y="1006"/>
                  <a:pt x="0" y="841"/>
                  <a:pt x="0" y="841"/>
                </a:cubicBezTo>
                <a:close/>
              </a:path>
            </a:pathLst>
          </a:custGeom>
          <a:gradFill rotWithShape="0">
            <a:gsLst>
              <a:gs pos="0">
                <a:srgbClr val="B98BE8"/>
              </a:gs>
              <a:gs pos="100000">
                <a:srgbClr val="6600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3809" name="Arc 15"/>
          <p:cNvSpPr>
            <a:spLocks/>
          </p:cNvSpPr>
          <p:nvPr/>
        </p:nvSpPr>
        <p:spPr bwMode="gray">
          <a:xfrm rot="-1060795">
            <a:off x="4875213" y="3511550"/>
            <a:ext cx="2984500" cy="1346200"/>
          </a:xfrm>
          <a:custGeom>
            <a:avLst/>
            <a:gdLst>
              <a:gd name="T0" fmla="*/ 2147483647 w 20601"/>
              <a:gd name="T1" fmla="*/ 2147483647 h 19523"/>
              <a:gd name="T2" fmla="*/ 2147483647 w 20601"/>
              <a:gd name="T3" fmla="*/ 2147483647 h 19523"/>
              <a:gd name="T4" fmla="*/ 0 w 20601"/>
              <a:gd name="T5" fmla="*/ 0 h 1952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601" h="19523" fill="none" extrusionOk="0">
                <a:moveTo>
                  <a:pt x="20601" y="6492"/>
                </a:moveTo>
                <a:cubicBezTo>
                  <a:pt x="18793" y="12227"/>
                  <a:pt x="14677" y="16949"/>
                  <a:pt x="9241" y="19522"/>
                </a:cubicBezTo>
              </a:path>
              <a:path w="20601" h="19523" stroke="0" extrusionOk="0">
                <a:moveTo>
                  <a:pt x="20601" y="6492"/>
                </a:moveTo>
                <a:cubicBezTo>
                  <a:pt x="18793" y="12227"/>
                  <a:pt x="14677" y="16949"/>
                  <a:pt x="9241" y="19522"/>
                </a:cubicBezTo>
                <a:lnTo>
                  <a:pt x="0" y="0"/>
                </a:lnTo>
                <a:lnTo>
                  <a:pt x="20601" y="6492"/>
                </a:lnTo>
                <a:close/>
              </a:path>
            </a:pathLst>
          </a:cu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3810" name="Freeform 16"/>
          <p:cNvSpPr>
            <a:spLocks/>
          </p:cNvSpPr>
          <p:nvPr/>
        </p:nvSpPr>
        <p:spPr bwMode="gray">
          <a:xfrm>
            <a:off x="4776788" y="3986213"/>
            <a:ext cx="1758950" cy="1236662"/>
          </a:xfrm>
          <a:custGeom>
            <a:avLst/>
            <a:gdLst>
              <a:gd name="T0" fmla="*/ 2147483647 w 1108"/>
              <a:gd name="T1" fmla="*/ 2147483647 h 779"/>
              <a:gd name="T2" fmla="*/ 2147483647 w 1108"/>
              <a:gd name="T3" fmla="*/ 2147483647 h 779"/>
              <a:gd name="T4" fmla="*/ 2147483647 w 1108"/>
              <a:gd name="T5" fmla="*/ 2147483647 h 779"/>
              <a:gd name="T6" fmla="*/ 0 w 1108"/>
              <a:gd name="T7" fmla="*/ 0 h 779"/>
              <a:gd name="T8" fmla="*/ 2147483647 w 1108"/>
              <a:gd name="T9" fmla="*/ 2147483647 h 7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08" h="779">
                <a:moveTo>
                  <a:pt x="1071" y="546"/>
                </a:moveTo>
                <a:lnTo>
                  <a:pt x="1108" y="779"/>
                </a:lnTo>
                <a:lnTo>
                  <a:pt x="67" y="168"/>
                </a:lnTo>
                <a:lnTo>
                  <a:pt x="0" y="0"/>
                </a:lnTo>
                <a:lnTo>
                  <a:pt x="1071" y="546"/>
                </a:lnTo>
                <a:close/>
              </a:path>
            </a:pathLst>
          </a:custGeom>
          <a:gradFill rotWithShape="1">
            <a:gsLst>
              <a:gs pos="0">
                <a:srgbClr val="AF8ED4"/>
              </a:gs>
              <a:gs pos="100000">
                <a:srgbClr val="5007A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3811" name="Text Box 17"/>
          <p:cNvSpPr txBox="1">
            <a:spLocks noChangeArrowheads="1"/>
          </p:cNvSpPr>
          <p:nvPr/>
        </p:nvSpPr>
        <p:spPr bwMode="gray">
          <a:xfrm>
            <a:off x="6019800" y="3810000"/>
            <a:ext cx="11684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FFFF"/>
                </a:solidFill>
                <a:latin typeface="Verdana" pitchFamily="34" charset="0"/>
              </a:rPr>
              <a:t>2016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FFFFFF"/>
                </a:solidFill>
                <a:latin typeface="Verdana" pitchFamily="34" charset="0"/>
              </a:rPr>
              <a:t>17%</a:t>
            </a:r>
            <a:endParaRPr lang="en-US" altLang="ru-RU" sz="24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3812" name="Oval 20"/>
          <p:cNvSpPr>
            <a:spLocks noChangeArrowheads="1"/>
          </p:cNvSpPr>
          <p:nvPr/>
        </p:nvSpPr>
        <p:spPr bwMode="white">
          <a:xfrm rot="-998297">
            <a:off x="3454400" y="2470150"/>
            <a:ext cx="2132013" cy="2170113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33813" name="Freeform 21"/>
          <p:cNvSpPr>
            <a:spLocks/>
          </p:cNvSpPr>
          <p:nvPr/>
        </p:nvSpPr>
        <p:spPr bwMode="gray">
          <a:xfrm>
            <a:off x="4953000" y="4381500"/>
            <a:ext cx="1282700" cy="1028700"/>
          </a:xfrm>
          <a:custGeom>
            <a:avLst/>
            <a:gdLst>
              <a:gd name="T0" fmla="*/ 0 w 808"/>
              <a:gd name="T1" fmla="*/ 2147483647 h 648"/>
              <a:gd name="T2" fmla="*/ 2147483647 w 808"/>
              <a:gd name="T3" fmla="*/ 2147483647 h 648"/>
              <a:gd name="T4" fmla="*/ 2147483647 w 808"/>
              <a:gd name="T5" fmla="*/ 2147483647 h 648"/>
              <a:gd name="T6" fmla="*/ 2147483647 w 808"/>
              <a:gd name="T7" fmla="*/ 2147483647 h 648"/>
              <a:gd name="T8" fmla="*/ 2147483647 w 808"/>
              <a:gd name="T9" fmla="*/ 0 h 648"/>
              <a:gd name="T10" fmla="*/ 0 w 808"/>
              <a:gd name="T11" fmla="*/ 2147483647 h 6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08" h="648">
                <a:moveTo>
                  <a:pt x="0" y="24"/>
                </a:moveTo>
                <a:lnTo>
                  <a:pt x="352" y="448"/>
                </a:lnTo>
                <a:lnTo>
                  <a:pt x="360" y="648"/>
                </a:lnTo>
                <a:lnTo>
                  <a:pt x="808" y="424"/>
                </a:lnTo>
                <a:lnTo>
                  <a:pt x="104" y="0"/>
                </a:lnTo>
                <a:lnTo>
                  <a:pt x="0" y="24"/>
                </a:lnTo>
                <a:close/>
              </a:path>
            </a:pathLst>
          </a:custGeom>
          <a:solidFill>
            <a:srgbClr val="003399">
              <a:alpha val="4901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079" name="Picture 7" descr="C:\Documents and Settings\Иятта\Рабочий стол\ЭТО СРОЧНО\Новая папка\0_7a149_a679bc59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 flipV="1">
            <a:off x="5638800" y="5867400"/>
            <a:ext cx="1165412" cy="9906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sp>
        <p:nvSpPr>
          <p:cNvPr id="25" name="TextBox 24"/>
          <p:cNvSpPr txBox="1"/>
          <p:nvPr/>
        </p:nvSpPr>
        <p:spPr>
          <a:xfrm>
            <a:off x="1143000" y="468868"/>
            <a:ext cx="6324599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кількість молодих вчителів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28600" y="304800"/>
            <a:ext cx="8686800" cy="6324600"/>
          </a:xfrm>
          <a:prstGeom prst="plaque">
            <a:avLst>
              <a:gd name="adj" fmla="val 11607"/>
            </a:avLst>
          </a:prstGeom>
          <a:blipFill>
            <a:blip r:embed="rId3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ятиугольник 1"/>
          <p:cNvSpPr/>
          <p:nvPr/>
        </p:nvSpPr>
        <p:spPr>
          <a:xfrm>
            <a:off x="6090031" y="6174693"/>
            <a:ext cx="2977769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                                    33</a:t>
            </a:r>
            <a:endParaRPr lang="ru-RU" dirty="0"/>
          </a:p>
        </p:txBody>
      </p:sp>
      <p:pic>
        <p:nvPicPr>
          <p:cNvPr id="3482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381000"/>
            <a:ext cx="46450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825" name="Group 3"/>
          <p:cNvGrpSpPr>
            <a:grpSpLocks/>
          </p:cNvGrpSpPr>
          <p:nvPr/>
        </p:nvGrpSpPr>
        <p:grpSpPr bwMode="auto">
          <a:xfrm>
            <a:off x="2133600" y="1524000"/>
            <a:ext cx="4495800" cy="4514850"/>
            <a:chOff x="1824" y="633"/>
            <a:chExt cx="2834" cy="2849"/>
          </a:xfrm>
        </p:grpSpPr>
        <p:sp>
          <p:nvSpPr>
            <p:cNvPr id="34842" name="Puzzle3"/>
            <p:cNvSpPr>
              <a:spLocks noEditPoints="1" noChangeArrowheads="1"/>
            </p:cNvSpPr>
            <p:nvPr/>
          </p:nvSpPr>
          <p:spPr bwMode="gray">
            <a:xfrm>
              <a:off x="3204" y="633"/>
              <a:ext cx="1114" cy="15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9 w 21600"/>
                <a:gd name="T25" fmla="*/ 7718 h 21600"/>
                <a:gd name="T26" fmla="*/ 19157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gradFill rotWithShape="1">
              <a:gsLst>
                <a:gs pos="0">
                  <a:srgbClr val="5DBEDF"/>
                </a:gs>
                <a:gs pos="100000">
                  <a:srgbClr val="0099CC"/>
                </a:gs>
              </a:gsLst>
              <a:lin ang="5400000" scaled="1"/>
            </a:gradFill>
            <a:ln w="57150">
              <a:solidFill>
                <a:srgbClr val="FFFFFF"/>
              </a:solidFill>
              <a:miter lim="800000"/>
              <a:headEnd/>
              <a:tailEnd/>
            </a:ln>
            <a:effectLst>
              <a:outerShdw dist="135003" dir="2471156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34843" name="Puzzle2"/>
            <p:cNvSpPr>
              <a:spLocks noEditPoints="1" noChangeArrowheads="1"/>
            </p:cNvSpPr>
            <p:nvPr/>
          </p:nvSpPr>
          <p:spPr bwMode="gray">
            <a:xfrm>
              <a:off x="2880" y="1736"/>
              <a:ext cx="1778" cy="137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1 w 21600"/>
                <a:gd name="T9" fmla="*/ 0 h 21600"/>
                <a:gd name="T10" fmla="*/ 1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94 w 21600"/>
                <a:gd name="T25" fmla="*/ 6735 h 21600"/>
                <a:gd name="T26" fmla="*/ 16182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gradFill rotWithShape="1">
              <a:gsLst>
                <a:gs pos="0">
                  <a:srgbClr val="BEC4FA"/>
                </a:gs>
                <a:gs pos="100000">
                  <a:srgbClr val="717EF5"/>
                </a:gs>
              </a:gsLst>
              <a:lin ang="5400000" scaled="1"/>
            </a:gradFill>
            <a:ln w="57150">
              <a:solidFill>
                <a:srgbClr val="FFFFFF"/>
              </a:solidFill>
              <a:miter lim="800000"/>
              <a:headEnd/>
              <a:tailEnd/>
            </a:ln>
            <a:effectLst>
              <a:outerShdw dist="135003" dir="2471156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34844" name="Puzzle4"/>
            <p:cNvSpPr>
              <a:spLocks noEditPoints="1" noChangeArrowheads="1"/>
            </p:cNvSpPr>
            <p:nvPr/>
          </p:nvSpPr>
          <p:spPr bwMode="gray">
            <a:xfrm>
              <a:off x="2192" y="1719"/>
              <a:ext cx="1072" cy="17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1 h 21600"/>
                <a:gd name="T4" fmla="*/ 0 w 21600"/>
                <a:gd name="T5" fmla="*/ 1 h 21600"/>
                <a:gd name="T6" fmla="*/ 0 w 21600"/>
                <a:gd name="T7" fmla="*/ 1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0 h 21600"/>
                <a:gd name="T26" fmla="*/ 20210 w 21600"/>
                <a:gd name="T27" fmla="*/ 1597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gradFill rotWithShape="1">
              <a:gsLst>
                <a:gs pos="0">
                  <a:srgbClr val="FF9900"/>
                </a:gs>
                <a:gs pos="100000">
                  <a:srgbClr val="FFCB7C"/>
                </a:gs>
              </a:gsLst>
              <a:lin ang="18900000" scaled="1"/>
            </a:gradFill>
            <a:ln w="57150">
              <a:solidFill>
                <a:srgbClr val="FFFFFF"/>
              </a:solidFill>
              <a:miter lim="800000"/>
              <a:headEnd/>
              <a:tailEnd/>
            </a:ln>
            <a:effectLst>
              <a:outerShdw dist="135003" dir="2471156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34845" name="Puzzle1"/>
            <p:cNvSpPr>
              <a:spLocks noEditPoints="1" noChangeArrowheads="1"/>
            </p:cNvSpPr>
            <p:nvPr/>
          </p:nvSpPr>
          <p:spPr bwMode="gray">
            <a:xfrm>
              <a:off x="1824" y="1091"/>
              <a:ext cx="1800" cy="1051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 w 21600"/>
                <a:gd name="T9" fmla="*/ 0 h 21600"/>
                <a:gd name="T10" fmla="*/ 1 w 21600"/>
                <a:gd name="T11" fmla="*/ 0 h 21600"/>
                <a:gd name="T12" fmla="*/ 1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4 w 21600"/>
                <a:gd name="T25" fmla="*/ 2569 h 21600"/>
                <a:gd name="T26" fmla="*/ 16128 w 21600"/>
                <a:gd name="T27" fmla="*/ 195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gradFill rotWithShape="1">
              <a:gsLst>
                <a:gs pos="0">
                  <a:srgbClr val="FFFF66"/>
                </a:gs>
                <a:gs pos="100000">
                  <a:srgbClr val="76762F"/>
                </a:gs>
              </a:gsLst>
              <a:lin ang="2700000" scaled="1"/>
            </a:gradFill>
            <a:ln w="57150">
              <a:solidFill>
                <a:srgbClr val="FFFFFF"/>
              </a:solidFill>
              <a:miter lim="800000"/>
              <a:headEnd/>
              <a:tailEnd/>
            </a:ln>
            <a:effectLst>
              <a:outerShdw dist="135003" dir="2471156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4826" name="Text Box 8"/>
          <p:cNvSpPr txBox="1">
            <a:spLocks noChangeArrowheads="1"/>
          </p:cNvSpPr>
          <p:nvPr/>
        </p:nvSpPr>
        <p:spPr bwMode="auto">
          <a:xfrm>
            <a:off x="6324600" y="4038600"/>
            <a:ext cx="28638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>
                <a:solidFill>
                  <a:srgbClr val="5F5F5F"/>
                </a:solidFill>
                <a:latin typeface="Arial" pitchFamily="34" charset="0"/>
              </a:rPr>
              <a:t>Робота з предметними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>
                <a:solidFill>
                  <a:srgbClr val="5F5F5F"/>
                </a:solidFill>
                <a:latin typeface="Arial" pitchFamily="34" charset="0"/>
              </a:rPr>
              <a:t>журналами</a:t>
            </a:r>
            <a:endParaRPr lang="en-US" altLang="ru-RU" sz="1800" b="1">
              <a:solidFill>
                <a:srgbClr val="5F5F5F"/>
              </a:solidFill>
              <a:latin typeface="Arial" pitchFamily="34" charset="0"/>
            </a:endParaRPr>
          </a:p>
        </p:txBody>
      </p:sp>
      <p:sp>
        <p:nvSpPr>
          <p:cNvPr id="34827" name="Text Box 9"/>
          <p:cNvSpPr txBox="1">
            <a:spLocks noChangeArrowheads="1"/>
          </p:cNvSpPr>
          <p:nvPr/>
        </p:nvSpPr>
        <p:spPr bwMode="auto">
          <a:xfrm>
            <a:off x="685800" y="3429000"/>
            <a:ext cx="1905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ru-RU" sz="1800" b="1">
                <a:solidFill>
                  <a:srgbClr val="5F5F5F"/>
                </a:solidFill>
                <a:latin typeface="Arial" pitchFamily="34" charset="0"/>
              </a:rPr>
              <a:t>Самоосвітня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ru-RU" sz="1800" b="1">
                <a:solidFill>
                  <a:srgbClr val="5F5F5F"/>
                </a:solidFill>
                <a:latin typeface="Arial" pitchFamily="34" charset="0"/>
              </a:rPr>
              <a:t>діяльність</a:t>
            </a:r>
            <a:endParaRPr lang="en-US" altLang="ru-RU" sz="1800" b="1">
              <a:solidFill>
                <a:srgbClr val="5F5F5F"/>
              </a:solidFill>
              <a:latin typeface="Arial" pitchFamily="34" charset="0"/>
            </a:endParaRPr>
          </a:p>
        </p:txBody>
      </p:sp>
      <p:sp>
        <p:nvSpPr>
          <p:cNvPr id="34828" name="Text Box 10"/>
          <p:cNvSpPr txBox="1">
            <a:spLocks noChangeArrowheads="1"/>
          </p:cNvSpPr>
          <p:nvPr/>
        </p:nvSpPr>
        <p:spPr bwMode="auto">
          <a:xfrm>
            <a:off x="2286000" y="1524000"/>
            <a:ext cx="2438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ru-RU" sz="1800" b="1">
                <a:solidFill>
                  <a:srgbClr val="5F5F5F"/>
                </a:solidFill>
                <a:latin typeface="Arial" pitchFamily="34" charset="0"/>
              </a:rPr>
              <a:t>Курсова перепідготовка</a:t>
            </a:r>
            <a:endParaRPr lang="en-US" altLang="ru-RU" sz="1800" b="1">
              <a:solidFill>
                <a:srgbClr val="5F5F5F"/>
              </a:solidFill>
              <a:latin typeface="Arial" pitchFamily="34" charset="0"/>
            </a:endParaRPr>
          </a:p>
        </p:txBody>
      </p:sp>
      <p:pic>
        <p:nvPicPr>
          <p:cNvPr id="3079" name="Picture 7" descr="C:\Documents and Settings\Иятта\Рабочий стол\ЭТО СРОЧНО\Новая папка\0_7a149_a679bc59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 flipV="1">
            <a:off x="5638800" y="5867400"/>
            <a:ext cx="1165412" cy="9906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69850" y="646113"/>
            <a:ext cx="8796338" cy="6024562"/>
            <a:chOff x="69078" y="646330"/>
            <a:chExt cx="8796472" cy="6023664"/>
          </a:xfrm>
        </p:grpSpPr>
        <p:sp>
          <p:nvSpPr>
            <p:cNvPr id="3" name="Овал 2"/>
            <p:cNvSpPr/>
            <p:nvPr/>
          </p:nvSpPr>
          <p:spPr>
            <a:xfrm>
              <a:off x="367533" y="646330"/>
              <a:ext cx="1370034" cy="1714244"/>
            </a:xfrm>
            <a:prstGeom prst="ellipse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323923" y="646330"/>
              <a:ext cx="1295420" cy="1796782"/>
            </a:xfrm>
            <a:prstGeom prst="ellipse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7271676" y="1590751"/>
              <a:ext cx="1371621" cy="1722181"/>
            </a:xfrm>
            <a:prstGeom prst="ellipse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988255" y="1616147"/>
              <a:ext cx="1300182" cy="1655516"/>
            </a:xfrm>
            <a:prstGeom prst="ellipse">
              <a:avLst/>
            </a:pr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227830" y="3933552"/>
              <a:ext cx="1371621" cy="1766625"/>
            </a:xfrm>
            <a:prstGeom prst="ellipse">
              <a:avLst/>
            </a:prstGeom>
            <a:blipFill dpi="0"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1181933" y="4647820"/>
              <a:ext cx="1385908" cy="1820592"/>
            </a:xfrm>
            <a:prstGeom prst="ellipse">
              <a:avLst/>
            </a:prstGeom>
            <a:blipFill dpi="0"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7493929" y="4365288"/>
              <a:ext cx="1371621" cy="1809480"/>
            </a:xfrm>
            <a:prstGeom prst="ellipse">
              <a:avLst/>
            </a:prstGeom>
            <a:blipFill dpi="0"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6393774" y="2262164"/>
              <a:ext cx="1362096" cy="1671388"/>
            </a:xfrm>
            <a:prstGeom prst="ellipse">
              <a:avLst/>
            </a:prstGeom>
            <a:blipFill dpi="0"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367533" y="5028764"/>
              <a:ext cx="1231919" cy="1641230"/>
            </a:xfrm>
            <a:prstGeom prst="ellipse">
              <a:avLst/>
            </a:prstGeom>
            <a:blipFill dpi="0"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69078" y="1868523"/>
              <a:ext cx="1233507" cy="1641230"/>
            </a:xfrm>
            <a:prstGeom prst="ellipse">
              <a:avLst/>
            </a:prstGeom>
            <a:blipFill dpi="0"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6552527" y="4641471"/>
              <a:ext cx="1371621" cy="1811068"/>
            </a:xfrm>
            <a:prstGeom prst="ellipse">
              <a:avLst/>
            </a:prstGeom>
            <a:blipFill dpi="0"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28600" y="304800"/>
            <a:ext cx="8686800" cy="6324600"/>
          </a:xfrm>
          <a:prstGeom prst="plaque">
            <a:avLst>
              <a:gd name="adj" fmla="val 11607"/>
            </a:avLst>
          </a:prstGeom>
          <a:blipFill>
            <a:blip r:embed="rId3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ятиугольник 1"/>
          <p:cNvSpPr/>
          <p:nvPr/>
        </p:nvSpPr>
        <p:spPr>
          <a:xfrm>
            <a:off x="6324600" y="6174693"/>
            <a:ext cx="2743200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34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214280" y="228600"/>
            <a:ext cx="271741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Досягнення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pic>
        <p:nvPicPr>
          <p:cNvPr id="3079" name="Picture 7" descr="C:\Documents and Settings\Иятта\Рабочий стол\ЭТО СРОЧНО\Новая папка\0_7a149_a679bc59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 flipV="1">
            <a:off x="5638800" y="5867400"/>
            <a:ext cx="1165412" cy="9906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330953" y="758785"/>
            <a:ext cx="8363828" cy="190821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Гімназія нагороджена грамотою </a:t>
            </a:r>
          </a:p>
          <a:p>
            <a:pPr algn="ctr">
              <a:defRPr/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І місце в ІІ (регіональному) етапі Всеукраїнського огляду-конкурсу </a:t>
            </a:r>
          </a:p>
          <a:p>
            <a:pPr algn="ctr">
              <a:defRPr/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кращий стан фізичного виховання</a:t>
            </a:r>
          </a:p>
          <a:p>
            <a:pPr algn="ctr">
              <a:defRPr/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2014/2015 навчальному році в номінації</a:t>
            </a:r>
          </a:p>
          <a:p>
            <a:pPr algn="ctr">
              <a:defRPr/>
            </a:pP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«Кращі загальноосвітні заклади».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43000" y="2819400"/>
            <a:ext cx="2743200" cy="354330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513263" y="2836863"/>
            <a:ext cx="4276725" cy="3030537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28600" y="345393"/>
            <a:ext cx="8686800" cy="6324600"/>
          </a:xfrm>
          <a:prstGeom prst="plaque">
            <a:avLst>
              <a:gd name="adj" fmla="val 11607"/>
            </a:avLst>
          </a:prstGeom>
          <a:blipFill>
            <a:blip r:embed="rId3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533400"/>
            <a:ext cx="5029200" cy="28623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b="1" dirty="0"/>
              <a:t>На Міжнародному форумі </a:t>
            </a:r>
          </a:p>
          <a:p>
            <a:pPr algn="ctr">
              <a:defRPr/>
            </a:pPr>
            <a:r>
              <a:rPr lang="uk-UA" b="1" dirty="0"/>
              <a:t>«Науковці та освітяни України в ім’я утвердження миру,</a:t>
            </a:r>
          </a:p>
          <a:p>
            <a:pPr algn="ctr">
              <a:defRPr/>
            </a:pPr>
            <a:r>
              <a:rPr lang="uk-UA" b="1" dirty="0"/>
              <a:t> стабільності та розвитку суспільства»</a:t>
            </a:r>
          </a:p>
          <a:p>
            <a:pPr algn="ctr">
              <a:defRPr/>
            </a:pPr>
            <a:r>
              <a:rPr lang="uk-UA" b="1" dirty="0"/>
              <a:t> - медаллю «За вагомий внесок у розвиток освіти України» </a:t>
            </a:r>
          </a:p>
          <a:p>
            <a:pPr algn="ctr">
              <a:defRPr/>
            </a:pPr>
            <a:r>
              <a:rPr lang="uk-UA" b="1" dirty="0"/>
              <a:t>та отримала книгу</a:t>
            </a:r>
          </a:p>
          <a:p>
            <a:pPr algn="ctr">
              <a:defRPr/>
            </a:pPr>
            <a:r>
              <a:rPr lang="uk-UA" b="1" dirty="0"/>
              <a:t> «Науковці та освітяни України»,</a:t>
            </a:r>
          </a:p>
          <a:p>
            <a:pPr algn="ctr">
              <a:defRPr/>
            </a:pPr>
            <a:r>
              <a:rPr lang="uk-UA" b="1" dirty="0"/>
              <a:t> в якій відзначені загальнонаціональні досягнення та професійні успіхи нашої гімназії</a:t>
            </a:r>
            <a:endParaRPr lang="ru-RU" b="1" dirty="0"/>
          </a:p>
        </p:txBody>
      </p:sp>
      <p:pic>
        <p:nvPicPr>
          <p:cNvPr id="3687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88" y="788988"/>
            <a:ext cx="2944812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768725"/>
            <a:ext cx="399256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57800" y="1546225"/>
            <a:ext cx="3282950" cy="504190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079" name="Picture 7" descr="C:\Documents and Settings\Иятта\Рабочий стол\ЭТО СРОЧНО\Новая папка\0_7a149_a679bc59_X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 flipV="1">
            <a:off x="6631687" y="5834641"/>
            <a:ext cx="1165412" cy="9906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sp>
        <p:nvSpPr>
          <p:cNvPr id="2" name="Пятиугольник 1"/>
          <p:cNvSpPr/>
          <p:nvPr/>
        </p:nvSpPr>
        <p:spPr>
          <a:xfrm>
            <a:off x="8248828" y="6174693"/>
            <a:ext cx="818972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35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28600" y="345393"/>
            <a:ext cx="8686800" cy="6324600"/>
          </a:xfrm>
          <a:prstGeom prst="plaque">
            <a:avLst>
              <a:gd name="adj" fmla="val 11607"/>
            </a:avLst>
          </a:prstGeom>
          <a:blipFill>
            <a:blip r:embed="rId3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789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4800"/>
            <a:ext cx="29448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ятиугольник 1"/>
          <p:cNvSpPr/>
          <p:nvPr/>
        </p:nvSpPr>
        <p:spPr>
          <a:xfrm>
            <a:off x="8248828" y="6174693"/>
            <a:ext cx="818972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37</a:t>
            </a:r>
            <a:endParaRPr lang="ru-RU" dirty="0"/>
          </a:p>
        </p:txBody>
      </p:sp>
      <p:pic>
        <p:nvPicPr>
          <p:cNvPr id="3789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93788"/>
            <a:ext cx="3505200" cy="262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3810000"/>
            <a:ext cx="3741737" cy="278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800" y="533401"/>
            <a:ext cx="3657600" cy="501675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000" b="1" dirty="0"/>
              <a:t>На </a:t>
            </a:r>
            <a:r>
              <a:rPr lang="en-US" sz="2000" b="1" dirty="0"/>
              <a:t>V</a:t>
            </a:r>
            <a:r>
              <a:rPr lang="uk-UA" sz="2000" b="1" dirty="0"/>
              <a:t>ІІ Міжнародному форумі «</a:t>
            </a:r>
            <a:r>
              <a:rPr lang="uk-UA" sz="2000" b="1" dirty="0" err="1"/>
              <a:t>Інноватика</a:t>
            </a:r>
            <a:r>
              <a:rPr lang="uk-UA" sz="2000" b="1" dirty="0"/>
              <a:t> в сучасній освіті – 2015» - представляли діяльність гімназії за темою: «Формування особистості в сучасному медіапросторі». Нагороджені Дипломами: «За активне впровадження інноваційних технологій у процес навчання і виховання», «Лауреат конкурсу І ступеня» в номінації  «Інновації у створенні та функціонуванні інформаційно-освітнього середовища навчального закладу»</a:t>
            </a:r>
            <a:endParaRPr lang="ru-RU" sz="2000" b="1" dirty="0"/>
          </a:p>
        </p:txBody>
      </p:sp>
      <p:pic>
        <p:nvPicPr>
          <p:cNvPr id="3079" name="Picture 7" descr="C:\Documents and Settings\Иятта\Рабочий стол\ЭТО СРОЧНО\Новая папка\0_7a149_a679bc59_X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 flipV="1">
            <a:off x="6631687" y="5834641"/>
            <a:ext cx="1165412" cy="9906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28600" y="345393"/>
            <a:ext cx="8686800" cy="6324600"/>
          </a:xfrm>
          <a:prstGeom prst="plaque">
            <a:avLst>
              <a:gd name="adj" fmla="val 11607"/>
            </a:avLst>
          </a:prstGeom>
          <a:blipFill>
            <a:blip r:embed="rId3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891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33400"/>
            <a:ext cx="29448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883025" cy="546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C:\Documents and Settings\Иятта\Рабочий стол\ЭТО СРОЧНО\Новая папка\0_7a149_a679bc59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 flipV="1">
            <a:off x="6631687" y="5834641"/>
            <a:ext cx="1165412" cy="9906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sp>
        <p:nvSpPr>
          <p:cNvPr id="2" name="Пятиугольник 1"/>
          <p:cNvSpPr/>
          <p:nvPr/>
        </p:nvSpPr>
        <p:spPr>
          <a:xfrm>
            <a:off x="8248828" y="6174693"/>
            <a:ext cx="818972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36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14400" y="781883"/>
            <a:ext cx="3429000" cy="452431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b="1" dirty="0"/>
              <a:t>На І</a:t>
            </a:r>
            <a:r>
              <a:rPr lang="en-US" b="1" dirty="0"/>
              <a:t>V </a:t>
            </a:r>
            <a:r>
              <a:rPr lang="uk-UA" b="1" dirty="0"/>
              <a:t>Міжнародній науково-методичній конференції «Практична </a:t>
            </a:r>
            <a:r>
              <a:rPr lang="uk-UA" b="1" dirty="0" err="1"/>
              <a:t>медіаграмотність</a:t>
            </a:r>
            <a:r>
              <a:rPr lang="uk-UA" b="1" dirty="0"/>
              <a:t>: міжнародний досвід та українські перспективи»  -представляли досвід роботи гімназії за темою: «Виховна робота як один із напрямків </a:t>
            </a:r>
            <a:r>
              <a:rPr lang="uk-UA" b="1" dirty="0" err="1"/>
              <a:t>медіаосвітньої</a:t>
            </a:r>
            <a:r>
              <a:rPr lang="uk-UA" b="1" dirty="0"/>
              <a:t> діяльності гімназії». Отримали подяки Міністерства освіти і науки України, академії педагогічних наук «За інноваційні підходи до упровадження </a:t>
            </a:r>
            <a:r>
              <a:rPr lang="uk-UA" b="1" dirty="0" err="1"/>
              <a:t>медіаосвіти</a:t>
            </a:r>
            <a:r>
              <a:rPr lang="uk-UA" b="1" dirty="0"/>
              <a:t> і </a:t>
            </a:r>
            <a:r>
              <a:rPr lang="uk-UA" b="1" dirty="0" err="1"/>
              <a:t>медіаграмотності</a:t>
            </a:r>
            <a:r>
              <a:rPr lang="uk-UA" b="1" dirty="0"/>
              <a:t> в Україні в загальну та дошкільну освіту»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28600" y="304800"/>
            <a:ext cx="8686800" cy="6324600"/>
          </a:xfrm>
          <a:prstGeom prst="plaque">
            <a:avLst>
              <a:gd name="adj" fmla="val 11607"/>
            </a:avLst>
          </a:prstGeom>
          <a:blipFill>
            <a:blip r:embed="rId3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9" name="Picture 7" descr="C:\Documents and Settings\Иятта\Рабочий стол\ЭТО СРОЧНО\Новая папка\0_7a149_a679bc59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 flipV="1">
            <a:off x="167020" y="-21186"/>
            <a:ext cx="1165412" cy="9906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sp>
        <p:nvSpPr>
          <p:cNvPr id="2" name="Пятиугольник 1"/>
          <p:cNvSpPr/>
          <p:nvPr/>
        </p:nvSpPr>
        <p:spPr>
          <a:xfrm>
            <a:off x="5829300" y="6174693"/>
            <a:ext cx="3238500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38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181585" y="304800"/>
            <a:ext cx="475065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Соціальний захист, збереження </a:t>
            </a:r>
          </a:p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та зміцнення здоров’я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учнів та педагогічних працівників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  <a:p>
            <a:pPr algn="ctr"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sp>
        <p:nvSpPr>
          <p:cNvPr id="39946" name="AutoShape 23"/>
          <p:cNvSpPr>
            <a:spLocks noChangeArrowheads="1"/>
          </p:cNvSpPr>
          <p:nvPr/>
        </p:nvSpPr>
        <p:spPr bwMode="gray">
          <a:xfrm>
            <a:off x="3657600" y="4876800"/>
            <a:ext cx="2036763" cy="525463"/>
          </a:xfrm>
          <a:prstGeom prst="downArrow">
            <a:avLst>
              <a:gd name="adj1" fmla="val 56417"/>
              <a:gd name="adj2" fmla="val 48338"/>
            </a:avLst>
          </a:prstGeom>
          <a:gradFill rotWithShape="0">
            <a:gsLst>
              <a:gs pos="0">
                <a:srgbClr val="006666">
                  <a:alpha val="10001"/>
                </a:srgbClr>
              </a:gs>
              <a:gs pos="100000">
                <a:srgbClr val="96969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39947" name="AutoShape 26"/>
          <p:cNvSpPr>
            <a:spLocks noChangeArrowheads="1"/>
          </p:cNvSpPr>
          <p:nvPr/>
        </p:nvSpPr>
        <p:spPr bwMode="gray">
          <a:xfrm rot="10800000">
            <a:off x="3657600" y="2522538"/>
            <a:ext cx="2036763" cy="525462"/>
          </a:xfrm>
          <a:prstGeom prst="downArrow">
            <a:avLst>
              <a:gd name="adj1" fmla="val 56417"/>
              <a:gd name="adj2" fmla="val 48338"/>
            </a:avLst>
          </a:prstGeom>
          <a:gradFill rotWithShape="0">
            <a:gsLst>
              <a:gs pos="0">
                <a:srgbClr val="969696"/>
              </a:gs>
              <a:gs pos="100000">
                <a:srgbClr val="006666">
                  <a:alpha val="10001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39948" name="AutoShape 11"/>
          <p:cNvSpPr>
            <a:spLocks noChangeArrowheads="1"/>
          </p:cNvSpPr>
          <p:nvPr/>
        </p:nvSpPr>
        <p:spPr bwMode="gray">
          <a:xfrm>
            <a:off x="3124200" y="2895600"/>
            <a:ext cx="685800" cy="2057400"/>
          </a:xfrm>
          <a:prstGeom prst="leftArrow">
            <a:avLst>
              <a:gd name="adj1" fmla="val 62037"/>
              <a:gd name="adj2" fmla="val 54861"/>
            </a:avLst>
          </a:prstGeom>
          <a:gradFill rotWithShape="0">
            <a:gsLst>
              <a:gs pos="0">
                <a:srgbClr val="969696"/>
              </a:gs>
              <a:gs pos="100000">
                <a:srgbClr val="006666">
                  <a:alpha val="9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39949" name="AutoShape 17"/>
          <p:cNvSpPr>
            <a:spLocks noChangeArrowheads="1"/>
          </p:cNvSpPr>
          <p:nvPr/>
        </p:nvSpPr>
        <p:spPr bwMode="gray">
          <a:xfrm>
            <a:off x="5486400" y="2895600"/>
            <a:ext cx="685800" cy="2057400"/>
          </a:xfrm>
          <a:prstGeom prst="rightArrow">
            <a:avLst>
              <a:gd name="adj1" fmla="val 61269"/>
              <a:gd name="adj2" fmla="val 54398"/>
            </a:avLst>
          </a:prstGeom>
          <a:gradFill rotWithShape="0">
            <a:gsLst>
              <a:gs pos="0">
                <a:srgbClr val="006666">
                  <a:alpha val="10001"/>
                </a:srgbClr>
              </a:gs>
              <a:gs pos="100000">
                <a:srgbClr val="96969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39950" name="AutoShape 4"/>
          <p:cNvSpPr>
            <a:spLocks noChangeArrowheads="1"/>
          </p:cNvSpPr>
          <p:nvPr/>
        </p:nvSpPr>
        <p:spPr bwMode="gray">
          <a:xfrm>
            <a:off x="3657600" y="4252913"/>
            <a:ext cx="1976438" cy="852487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765E2F"/>
              </a:gs>
              <a:gs pos="50000">
                <a:srgbClr val="FFCC66"/>
              </a:gs>
              <a:gs pos="100000">
                <a:srgbClr val="765E2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39951" name="AutoShape 5"/>
          <p:cNvSpPr>
            <a:spLocks noChangeArrowheads="1"/>
          </p:cNvSpPr>
          <p:nvPr/>
        </p:nvSpPr>
        <p:spPr bwMode="gray">
          <a:xfrm>
            <a:off x="3652838" y="3638550"/>
            <a:ext cx="1981200" cy="6858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765E2F"/>
              </a:gs>
              <a:gs pos="50000">
                <a:srgbClr val="FFCC66"/>
              </a:gs>
              <a:gs pos="100000">
                <a:srgbClr val="765E2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39952" name="AutoShape 6"/>
          <p:cNvSpPr>
            <a:spLocks noChangeArrowheads="1"/>
          </p:cNvSpPr>
          <p:nvPr/>
        </p:nvSpPr>
        <p:spPr bwMode="gray">
          <a:xfrm>
            <a:off x="3657600" y="2786063"/>
            <a:ext cx="1976438" cy="909637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765E2F"/>
              </a:gs>
              <a:gs pos="50000">
                <a:srgbClr val="FFCC66"/>
              </a:gs>
              <a:gs pos="100000">
                <a:srgbClr val="765E2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39953" name="Text Box 7"/>
          <p:cNvSpPr txBox="1">
            <a:spLocks noChangeArrowheads="1"/>
          </p:cNvSpPr>
          <p:nvPr/>
        </p:nvSpPr>
        <p:spPr bwMode="gray">
          <a:xfrm>
            <a:off x="3810000" y="2971800"/>
            <a:ext cx="17875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400" b="1">
                <a:solidFill>
                  <a:srgbClr val="001D3A"/>
                </a:solidFill>
                <a:latin typeface="Arial" pitchFamily="34" charset="0"/>
              </a:rPr>
              <a:t>Матеріальна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400" b="1">
                <a:solidFill>
                  <a:srgbClr val="001D3A"/>
                </a:solidFill>
                <a:latin typeface="Arial" pitchFamily="34" charset="0"/>
              </a:rPr>
              <a:t> допомога-550 грн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400" b="1">
                <a:solidFill>
                  <a:srgbClr val="001D3A"/>
                </a:solidFill>
                <a:latin typeface="Arial" pitchFamily="34" charset="0"/>
              </a:rPr>
              <a:t>(10 учнів)</a:t>
            </a:r>
            <a:endParaRPr lang="en-US" altLang="ru-RU" sz="1400" b="1">
              <a:solidFill>
                <a:srgbClr val="001D3A"/>
              </a:solidFill>
              <a:latin typeface="Arial" pitchFamily="34" charset="0"/>
            </a:endParaRPr>
          </a:p>
        </p:txBody>
      </p:sp>
      <p:sp>
        <p:nvSpPr>
          <p:cNvPr id="39954" name="Text Box 8"/>
          <p:cNvSpPr txBox="1">
            <a:spLocks noChangeArrowheads="1"/>
          </p:cNvSpPr>
          <p:nvPr/>
        </p:nvSpPr>
        <p:spPr bwMode="gray">
          <a:xfrm>
            <a:off x="3927475" y="3657600"/>
            <a:ext cx="160655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1D3A"/>
                </a:solidFill>
                <a:latin typeface="Arial" pitchFamily="34" charset="0"/>
              </a:rPr>
              <a:t>Отримали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1D3A"/>
                </a:solidFill>
                <a:latin typeface="Arial" pitchFamily="34" charset="0"/>
              </a:rPr>
              <a:t> шкільну форму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1D3A"/>
                </a:solidFill>
                <a:latin typeface="Arial" pitchFamily="34" charset="0"/>
              </a:rPr>
              <a:t>(5 учнів) </a:t>
            </a:r>
            <a:endParaRPr lang="en-US" altLang="ru-RU" sz="1400" b="1">
              <a:solidFill>
                <a:srgbClr val="001D3A"/>
              </a:solidFill>
              <a:latin typeface="Arial" pitchFamily="34" charset="0"/>
            </a:endParaRPr>
          </a:p>
        </p:txBody>
      </p:sp>
      <p:grpSp>
        <p:nvGrpSpPr>
          <p:cNvPr id="39955" name="Group 13"/>
          <p:cNvGrpSpPr>
            <a:grpSpLocks/>
          </p:cNvGrpSpPr>
          <p:nvPr/>
        </p:nvGrpSpPr>
        <p:grpSpPr bwMode="auto">
          <a:xfrm>
            <a:off x="741363" y="2057400"/>
            <a:ext cx="2438400" cy="3657600"/>
            <a:chOff x="529" y="1680"/>
            <a:chExt cx="1244" cy="1968"/>
          </a:xfrm>
        </p:grpSpPr>
        <p:sp>
          <p:nvSpPr>
            <p:cNvPr id="39965" name="AutoShape 10"/>
            <p:cNvSpPr>
              <a:spLocks noChangeArrowheads="1"/>
            </p:cNvSpPr>
            <p:nvPr/>
          </p:nvSpPr>
          <p:spPr bwMode="auto">
            <a:xfrm>
              <a:off x="576" y="1680"/>
              <a:ext cx="1152" cy="196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ECFF"/>
                </a:gs>
                <a:gs pos="100000">
                  <a:srgbClr val="F4FBFF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sy="50000" kx="-2453608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Verdana" pitchFamily="34" charset="0"/>
              </a:endParaRPr>
            </a:p>
          </p:txBody>
        </p:sp>
        <p:sp>
          <p:nvSpPr>
            <p:cNvPr id="39966" name="Text Box 12"/>
            <p:cNvSpPr txBox="1">
              <a:spLocks noChangeArrowheads="1"/>
            </p:cNvSpPr>
            <p:nvPr/>
          </p:nvSpPr>
          <p:spPr bwMode="auto">
            <a:xfrm>
              <a:off x="529" y="1824"/>
              <a:ext cx="1244" cy="1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CCECFF"/>
                      </a:gs>
                      <a:gs pos="100000">
                        <a:srgbClr val="F4FBFF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solidFill>
                    <a:srgbClr val="7030A0"/>
                  </a:solidFill>
                  <a:latin typeface="Verdana" pitchFamily="34" charset="0"/>
                </a:rPr>
                <a:t>всі учні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solidFill>
                    <a:srgbClr val="7030A0"/>
                  </a:solidFill>
                  <a:latin typeface="Verdana" pitchFamily="34" charset="0"/>
                </a:rPr>
                <a:t> з числа дітей-сиріт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solidFill>
                    <a:srgbClr val="7030A0"/>
                  </a:solidFill>
                  <a:latin typeface="Verdana" pitchFamily="34" charset="0"/>
                </a:rPr>
                <a:t> та дітей,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solidFill>
                    <a:srgbClr val="7030A0"/>
                  </a:solidFill>
                  <a:latin typeface="Verdana" pitchFamily="34" charset="0"/>
                </a:rPr>
                <a:t> позбавлених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solidFill>
                    <a:srgbClr val="7030A0"/>
                  </a:solidFill>
                  <a:latin typeface="Verdana" pitchFamily="34" charset="0"/>
                </a:rPr>
                <a:t>батьківського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solidFill>
                    <a:srgbClr val="7030A0"/>
                  </a:solidFill>
                  <a:latin typeface="Verdana" pitchFamily="34" charset="0"/>
                </a:rPr>
                <a:t> піклування,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solidFill>
                    <a:srgbClr val="7030A0"/>
                  </a:solidFill>
                  <a:latin typeface="Verdana" pitchFamily="34" charset="0"/>
                </a:rPr>
                <a:t>6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solidFill>
                    <a:srgbClr val="7030A0"/>
                  </a:solidFill>
                  <a:latin typeface="Verdana" pitchFamily="34" charset="0"/>
                </a:rPr>
                <a:t> із малозабезпечених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solidFill>
                    <a:srgbClr val="7030A0"/>
                  </a:solidFill>
                  <a:latin typeface="Verdana" pitchFamily="34" charset="0"/>
                </a:rPr>
                <a:t> сімей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solidFill>
                    <a:srgbClr val="7030A0"/>
                  </a:solidFill>
                  <a:latin typeface="Verdana" pitchFamily="34" charset="0"/>
                </a:rPr>
                <a:t>отримали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solidFill>
                    <a:srgbClr val="7030A0"/>
                  </a:solidFill>
                  <a:latin typeface="Verdana" pitchFamily="34" charset="0"/>
                </a:rPr>
                <a:t> матеріальну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solidFill>
                    <a:srgbClr val="7030A0"/>
                  </a:solidFill>
                  <a:latin typeface="Verdana" pitchFamily="34" charset="0"/>
                </a:rPr>
                <a:t> допомогу </a:t>
              </a:r>
            </a:p>
          </p:txBody>
        </p:sp>
      </p:grpSp>
      <p:sp>
        <p:nvSpPr>
          <p:cNvPr id="39956" name="AutoShape 15"/>
          <p:cNvSpPr>
            <a:spLocks noChangeArrowheads="1"/>
          </p:cNvSpPr>
          <p:nvPr/>
        </p:nvSpPr>
        <p:spPr bwMode="auto">
          <a:xfrm>
            <a:off x="6248400" y="2057400"/>
            <a:ext cx="2409825" cy="3581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100000">
                <a:srgbClr val="F4FBFF"/>
              </a:gs>
            </a:gsLst>
            <a:lin ang="5400000" scaled="1"/>
          </a:gradFill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Verdana" pitchFamily="34" charset="0"/>
            </a:endParaRPr>
          </a:p>
        </p:txBody>
      </p:sp>
      <p:grpSp>
        <p:nvGrpSpPr>
          <p:cNvPr id="39957" name="Group 24"/>
          <p:cNvGrpSpPr>
            <a:grpSpLocks/>
          </p:cNvGrpSpPr>
          <p:nvPr/>
        </p:nvGrpSpPr>
        <p:grpSpPr bwMode="auto">
          <a:xfrm>
            <a:off x="3124200" y="1571625"/>
            <a:ext cx="3048000" cy="693738"/>
            <a:chOff x="1920" y="990"/>
            <a:chExt cx="1920" cy="437"/>
          </a:xfrm>
        </p:grpSpPr>
        <p:sp>
          <p:nvSpPr>
            <p:cNvPr id="39963" name="AutoShape 18"/>
            <p:cNvSpPr>
              <a:spLocks noChangeArrowheads="1"/>
            </p:cNvSpPr>
            <p:nvPr/>
          </p:nvSpPr>
          <p:spPr bwMode="gray">
            <a:xfrm>
              <a:off x="1920" y="990"/>
              <a:ext cx="1920" cy="437"/>
            </a:xfrm>
            <a:prstGeom prst="can">
              <a:avLst>
                <a:gd name="adj" fmla="val 32032"/>
              </a:avLst>
            </a:prstGeom>
            <a:gradFill rotWithShape="1">
              <a:gsLst>
                <a:gs pos="0">
                  <a:srgbClr val="005E76"/>
                </a:gs>
                <a:gs pos="50000">
                  <a:srgbClr val="00CCFF"/>
                </a:gs>
                <a:gs pos="100000">
                  <a:srgbClr val="005E7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39964" name="Text Box 20"/>
            <p:cNvSpPr txBox="1">
              <a:spLocks noChangeArrowheads="1"/>
            </p:cNvSpPr>
            <p:nvPr/>
          </p:nvSpPr>
          <p:spPr bwMode="gray">
            <a:xfrm>
              <a:off x="2112" y="1139"/>
              <a:ext cx="1613" cy="252"/>
            </a:xfrm>
            <a:prstGeom prst="rect">
              <a:avLst/>
            </a:prstGeom>
            <a:noFill/>
            <a:ln>
              <a:noFill/>
            </a:ln>
            <a:effectLst>
              <a:outerShdw dist="45791" dir="2021404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2000" b="1">
                  <a:latin typeface="Arial" pitchFamily="34" charset="0"/>
                </a:rPr>
                <a:t>Вересень 2015 - 65</a:t>
              </a:r>
              <a:endParaRPr lang="en-US" altLang="ru-RU" sz="2000" b="1">
                <a:latin typeface="Arial" pitchFamily="34" charset="0"/>
              </a:endParaRPr>
            </a:p>
          </p:txBody>
        </p:sp>
      </p:grpSp>
      <p:grpSp>
        <p:nvGrpSpPr>
          <p:cNvPr id="39958" name="Group 25"/>
          <p:cNvGrpSpPr>
            <a:grpSpLocks/>
          </p:cNvGrpSpPr>
          <p:nvPr/>
        </p:nvGrpSpPr>
        <p:grpSpPr bwMode="auto">
          <a:xfrm>
            <a:off x="3124200" y="5543550"/>
            <a:ext cx="3048000" cy="685800"/>
            <a:chOff x="1920" y="3492"/>
            <a:chExt cx="1920" cy="432"/>
          </a:xfrm>
        </p:grpSpPr>
        <p:sp>
          <p:nvSpPr>
            <p:cNvPr id="39961" name="AutoShape 21"/>
            <p:cNvSpPr>
              <a:spLocks noChangeArrowheads="1"/>
            </p:cNvSpPr>
            <p:nvPr/>
          </p:nvSpPr>
          <p:spPr bwMode="gray">
            <a:xfrm>
              <a:off x="1920" y="3492"/>
              <a:ext cx="1920" cy="432"/>
            </a:xfrm>
            <a:prstGeom prst="can">
              <a:avLst>
                <a:gd name="adj" fmla="val 32032"/>
              </a:avLst>
            </a:prstGeom>
            <a:gradFill rotWithShape="1">
              <a:gsLst>
                <a:gs pos="0">
                  <a:srgbClr val="1F571E"/>
                </a:gs>
                <a:gs pos="50000">
                  <a:srgbClr val="44BD41"/>
                </a:gs>
                <a:gs pos="100000">
                  <a:srgbClr val="1F571E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39962" name="Text Box 22"/>
            <p:cNvSpPr txBox="1">
              <a:spLocks noChangeArrowheads="1"/>
            </p:cNvSpPr>
            <p:nvPr/>
          </p:nvSpPr>
          <p:spPr bwMode="gray">
            <a:xfrm>
              <a:off x="2208" y="3635"/>
              <a:ext cx="1514" cy="252"/>
            </a:xfrm>
            <a:prstGeom prst="rect">
              <a:avLst/>
            </a:prstGeom>
            <a:noFill/>
            <a:ln>
              <a:noFill/>
            </a:ln>
            <a:effectLst>
              <a:outerShdw dist="45791" dir="2021404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000" b="1">
                  <a:latin typeface="Arial" pitchFamily="34" charset="0"/>
                </a:rPr>
                <a:t>T</a:t>
              </a:r>
              <a:r>
                <a:rPr lang="uk-UA" altLang="ru-RU" sz="2000" b="1">
                  <a:latin typeface="Arial" pitchFamily="34" charset="0"/>
                </a:rPr>
                <a:t>равень 2016 - 72</a:t>
              </a:r>
              <a:endParaRPr lang="en-US" altLang="ru-RU" sz="2000" b="1">
                <a:latin typeface="Arial" pitchFamily="34" charset="0"/>
              </a:endParaRPr>
            </a:p>
          </p:txBody>
        </p:sp>
      </p:grpSp>
      <p:sp>
        <p:nvSpPr>
          <p:cNvPr id="39959" name="Text Box 7"/>
          <p:cNvSpPr txBox="1">
            <a:spLocks noChangeArrowheads="1"/>
          </p:cNvSpPr>
          <p:nvPr/>
        </p:nvSpPr>
        <p:spPr bwMode="gray">
          <a:xfrm>
            <a:off x="3790950" y="4367213"/>
            <a:ext cx="182562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400" b="1">
                <a:solidFill>
                  <a:srgbClr val="001D3A"/>
                </a:solidFill>
                <a:latin typeface="Arial" pitchFamily="34" charset="0"/>
              </a:rPr>
              <a:t>Матеріальна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400" b="1">
                <a:solidFill>
                  <a:srgbClr val="001D3A"/>
                </a:solidFill>
                <a:latin typeface="Arial" pitchFamily="34" charset="0"/>
              </a:rPr>
              <a:t> допомога-300грн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400" b="1">
                <a:solidFill>
                  <a:srgbClr val="001D3A"/>
                </a:solidFill>
                <a:latin typeface="Arial" pitchFamily="34" charset="0"/>
              </a:rPr>
              <a:t>(дітям - інвалідам)</a:t>
            </a:r>
            <a:endParaRPr lang="en-US" altLang="ru-RU" sz="1400" b="1">
              <a:solidFill>
                <a:srgbClr val="001D3A"/>
              </a:solidFill>
              <a:latin typeface="Arial" pitchFamily="34" charset="0"/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6194425" y="2133600"/>
            <a:ext cx="2584450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ECFF"/>
                    </a:gs>
                    <a:gs pos="100000">
                      <a:srgbClr val="CCECFF">
                        <a:gamma/>
                        <a:tint val="21176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14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1 </a:t>
            </a:r>
            <a:r>
              <a:rPr lang="ru-RU" altLang="ru-RU" sz="1400" b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учениця</a:t>
            </a:r>
            <a:endParaRPr lang="ru-RU" altLang="ru-RU" sz="1400" b="1" dirty="0">
              <a:solidFill>
                <a:schemeClr val="accent3">
                  <a:lumMod val="50000"/>
                </a:schemeClr>
              </a:solidFill>
              <a:latin typeface="Verdana" pitchFamily="34" charset="0"/>
            </a:endParaRPr>
          </a:p>
          <a:p>
            <a:pPr algn="ctr">
              <a:defRPr/>
            </a:pPr>
            <a:r>
              <a:rPr lang="ru-RU" altLang="ru-RU" sz="14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з числа </a:t>
            </a:r>
          </a:p>
          <a:p>
            <a:pPr algn="ctr">
              <a:defRPr/>
            </a:pPr>
            <a:r>
              <a:rPr lang="ru-RU" altLang="ru-RU" sz="1400" b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дітей-сиріт</a:t>
            </a:r>
            <a:r>
              <a:rPr lang="ru-RU" altLang="ru-RU" sz="14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</a:t>
            </a:r>
          </a:p>
          <a:p>
            <a:pPr algn="ctr">
              <a:defRPr/>
            </a:pPr>
            <a:r>
              <a:rPr lang="ru-RU" altLang="ru-RU" sz="14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</a:t>
            </a:r>
            <a:r>
              <a:rPr lang="ru-RU" altLang="ru-RU" sz="1400" b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отримала</a:t>
            </a:r>
            <a:r>
              <a:rPr lang="ru-RU" altLang="ru-RU" sz="14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</a:t>
            </a:r>
          </a:p>
          <a:p>
            <a:pPr algn="ctr">
              <a:defRPr/>
            </a:pPr>
            <a:r>
              <a:rPr lang="ru-RU" altLang="ru-RU" sz="1400" b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матеріальну</a:t>
            </a:r>
            <a:r>
              <a:rPr lang="ru-RU" altLang="ru-RU" sz="14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</a:t>
            </a:r>
            <a:r>
              <a:rPr lang="ru-RU" altLang="ru-RU" sz="1400" b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допомогу</a:t>
            </a:r>
            <a:r>
              <a:rPr lang="ru-RU" altLang="ru-RU" sz="14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</a:t>
            </a:r>
          </a:p>
          <a:p>
            <a:pPr algn="ctr">
              <a:defRPr/>
            </a:pPr>
            <a:r>
              <a:rPr lang="ru-RU" altLang="ru-RU" sz="14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в </a:t>
            </a:r>
            <a:r>
              <a:rPr lang="ru-RU" altLang="ru-RU" sz="1400" b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розмірі</a:t>
            </a:r>
            <a:r>
              <a:rPr lang="ru-RU" altLang="ru-RU" sz="14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890 грн.</a:t>
            </a:r>
          </a:p>
          <a:p>
            <a:pPr algn="ctr">
              <a:defRPr/>
            </a:pPr>
            <a:r>
              <a:rPr lang="ru-RU" altLang="ru-RU" sz="14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на </a:t>
            </a:r>
            <a:r>
              <a:rPr lang="ru-RU" altLang="ru-RU" sz="1400" b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придбання</a:t>
            </a:r>
            <a:endParaRPr lang="ru-RU" altLang="ru-RU" sz="1400" b="1" dirty="0">
              <a:solidFill>
                <a:schemeClr val="accent3">
                  <a:lumMod val="50000"/>
                </a:schemeClr>
              </a:solidFill>
              <a:latin typeface="Verdana" pitchFamily="34" charset="0"/>
            </a:endParaRPr>
          </a:p>
          <a:p>
            <a:pPr algn="ctr">
              <a:defRPr/>
            </a:pPr>
            <a:r>
              <a:rPr lang="ru-RU" altLang="ru-RU" sz="14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</a:t>
            </a:r>
            <a:r>
              <a:rPr lang="ru-RU" altLang="ru-RU" sz="1400" b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святкового</a:t>
            </a:r>
            <a:r>
              <a:rPr lang="ru-RU" altLang="ru-RU" sz="14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</a:t>
            </a:r>
            <a:r>
              <a:rPr lang="ru-RU" altLang="ru-RU" sz="1400" b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одягу</a:t>
            </a:r>
            <a:r>
              <a:rPr lang="ru-RU" altLang="ru-RU" sz="14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</a:t>
            </a:r>
          </a:p>
          <a:p>
            <a:pPr algn="ctr">
              <a:defRPr/>
            </a:pPr>
            <a:r>
              <a:rPr lang="ru-RU" altLang="ru-RU" sz="14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на </a:t>
            </a:r>
            <a:r>
              <a:rPr lang="ru-RU" altLang="ru-RU" sz="1400" b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випускний</a:t>
            </a:r>
            <a:r>
              <a:rPr lang="ru-RU" altLang="ru-RU" sz="14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 </a:t>
            </a:r>
            <a:r>
              <a:rPr lang="ru-RU" altLang="ru-RU" sz="1400" b="1" dirty="0" err="1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rPr>
              <a:t>вечір</a:t>
            </a:r>
            <a:endParaRPr lang="ru-RU" altLang="ru-RU" sz="1400" b="1" dirty="0">
              <a:solidFill>
                <a:schemeClr val="accent3">
                  <a:lumMod val="50000"/>
                </a:schemeClr>
              </a:solidFill>
              <a:latin typeface="Verdana" pitchFamily="34" charset="0"/>
            </a:endParaRPr>
          </a:p>
          <a:p>
            <a:pPr algn="ctr">
              <a:defRPr/>
            </a:pPr>
            <a:r>
              <a:rPr lang="uk-UA" sz="1600" b="1" dirty="0">
                <a:solidFill>
                  <a:srgbClr val="002060"/>
                </a:solidFill>
                <a:latin typeface="Arial" charset="0"/>
              </a:rPr>
              <a:t>53 учні </a:t>
            </a:r>
          </a:p>
          <a:p>
            <a:pPr algn="ctr">
              <a:defRPr/>
            </a:pPr>
            <a:r>
              <a:rPr lang="uk-UA" sz="1600" b="1" dirty="0">
                <a:solidFill>
                  <a:srgbClr val="002060"/>
                </a:solidFill>
                <a:latin typeface="Arial" charset="0"/>
              </a:rPr>
              <a:t>пільгового контингенту</a:t>
            </a:r>
          </a:p>
          <a:p>
            <a:pPr algn="ctr">
              <a:defRPr/>
            </a:pPr>
            <a:r>
              <a:rPr lang="uk-UA" sz="1600" b="1" dirty="0">
                <a:solidFill>
                  <a:srgbClr val="002060"/>
                </a:solidFill>
                <a:latin typeface="Arial" charset="0"/>
              </a:rPr>
              <a:t> відвідали</a:t>
            </a:r>
          </a:p>
          <a:p>
            <a:pPr algn="ctr">
              <a:defRPr/>
            </a:pPr>
            <a:r>
              <a:rPr lang="uk-UA" sz="1600" b="1" dirty="0">
                <a:solidFill>
                  <a:srgbClr val="002060"/>
                </a:solidFill>
                <a:latin typeface="Arial" charset="0"/>
              </a:rPr>
              <a:t> Новорічні ялинки,</a:t>
            </a:r>
          </a:p>
          <a:p>
            <a:pPr algn="ctr">
              <a:defRPr/>
            </a:pPr>
            <a:r>
              <a:rPr lang="uk-UA" sz="1600" b="1" dirty="0">
                <a:solidFill>
                  <a:srgbClr val="002060"/>
                </a:solidFill>
                <a:latin typeface="Arial" charset="0"/>
              </a:rPr>
              <a:t> де отримали</a:t>
            </a:r>
          </a:p>
          <a:p>
            <a:pPr algn="ctr">
              <a:defRPr/>
            </a:pPr>
            <a:r>
              <a:rPr lang="uk-UA" sz="1600" b="1" dirty="0">
                <a:solidFill>
                  <a:srgbClr val="002060"/>
                </a:solidFill>
                <a:latin typeface="Arial" charset="0"/>
              </a:rPr>
              <a:t> солодкі подарунки</a:t>
            </a:r>
            <a:endParaRPr lang="en-US" altLang="ru-RU" sz="1600" b="1" dirty="0">
              <a:solidFill>
                <a:srgbClr val="00206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28600" y="304800"/>
            <a:ext cx="8686800" cy="6324600"/>
          </a:xfrm>
          <a:prstGeom prst="plaque">
            <a:avLst>
              <a:gd name="adj" fmla="val 1160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0965" name="Picture 6" descr="C:\Documents and Settings\Иятта\Рабочий стол\ЭТО СРОЧНО\Новая папка\1283249095_school-supplies-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419600"/>
            <a:ext cx="3606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C:\Documents and Settings\Иятта\Рабочий стол\ЭТО СРОЧНО\Новая папка\0_7a149_a679bc59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 flipV="1">
            <a:off x="5638800" y="5867400"/>
            <a:ext cx="1165412" cy="9906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sp>
        <p:nvSpPr>
          <p:cNvPr id="2" name="Пятиугольник 1"/>
          <p:cNvSpPr/>
          <p:nvPr/>
        </p:nvSpPr>
        <p:spPr>
          <a:xfrm>
            <a:off x="8248828" y="6174693"/>
            <a:ext cx="818972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39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08200" y="381000"/>
            <a:ext cx="633442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Дисциплінарна практика</a:t>
            </a:r>
          </a:p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 та аналіз звернень громадян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з питань діяльності навчального закладу</a:t>
            </a:r>
            <a:endParaRPr lang="ru-RU" dirty="0">
              <a:latin typeface="Arial" charset="0"/>
            </a:endParaRPr>
          </a:p>
          <a:p>
            <a:pPr>
              <a:defRPr/>
            </a:pPr>
            <a:endParaRPr lang="ru-RU" dirty="0">
              <a:solidFill>
                <a:schemeClr val="accent3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3525" y="1958975"/>
            <a:ext cx="4724400" cy="3617913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343400" y="1828800"/>
            <a:ext cx="4445000" cy="2678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2800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1.Запит батька учня 1-г класу</a:t>
            </a:r>
          </a:p>
          <a:p>
            <a:pPr>
              <a:defRPr/>
            </a:pPr>
            <a:r>
              <a:rPr lang="uk-UA" sz="2800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 щодо діяльності батьківської трійці, </a:t>
            </a:r>
          </a:p>
          <a:p>
            <a:pPr>
              <a:defRPr/>
            </a:pPr>
            <a:r>
              <a:rPr lang="uk-UA" sz="2800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фонду класу, фонду школи.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>
              <a:defRPr/>
            </a:pPr>
            <a:r>
              <a:rPr lang="uk-UA" sz="2800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2.Заява батька учня 2-А класу</a:t>
            </a:r>
          </a:p>
          <a:p>
            <a:pPr>
              <a:defRPr/>
            </a:pPr>
            <a:r>
              <a:rPr lang="uk-UA" sz="2800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 щодо бійки  між учнями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28600" y="304800"/>
            <a:ext cx="8686800" cy="6324600"/>
          </a:xfrm>
          <a:prstGeom prst="plaque">
            <a:avLst>
              <a:gd name="adj" fmla="val 11607"/>
            </a:avLst>
          </a:prstGeom>
          <a:blipFill>
            <a:blip r:embed="rId3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125" name="Picture 6" descr="C:\Documents and Settings\Иятта\Рабочий стол\ЭТО СРОЧНО\Новая папка\1283249095_school-supplies-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419600"/>
            <a:ext cx="3606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C:\Documents and Settings\Иятта\Рабочий стол\ЭТО СРОЧНО\Новая папка\0_7a149_a679bc59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 flipV="1">
            <a:off x="5638800" y="5867400"/>
            <a:ext cx="1165412" cy="9906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sp>
        <p:nvSpPr>
          <p:cNvPr id="2" name="Пятиугольник 1"/>
          <p:cNvSpPr/>
          <p:nvPr/>
        </p:nvSpPr>
        <p:spPr>
          <a:xfrm>
            <a:off x="8248828" y="6174693"/>
            <a:ext cx="818972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2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388" y="2344738"/>
            <a:ext cx="8785225" cy="44688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5131" name="Group 4"/>
          <p:cNvGrpSpPr>
            <a:grpSpLocks/>
          </p:cNvGrpSpPr>
          <p:nvPr/>
        </p:nvGrpSpPr>
        <p:grpSpPr bwMode="auto">
          <a:xfrm>
            <a:off x="484188" y="2625725"/>
            <a:ext cx="8048625" cy="3898900"/>
            <a:chOff x="672" y="1240"/>
            <a:chExt cx="4656" cy="2456"/>
          </a:xfrm>
        </p:grpSpPr>
        <p:pic>
          <p:nvPicPr>
            <p:cNvPr id="5139" name="Picture 5" descr="whiteline_00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" y="1370"/>
              <a:ext cx="1572" cy="1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0" name="Picture 6" descr="whiteline_0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0" y="1625"/>
              <a:ext cx="1346" cy="1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1" name="Picture 7" descr="whiteline_00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" y="1897"/>
              <a:ext cx="919" cy="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2" name="Line 8"/>
            <p:cNvSpPr>
              <a:spLocks noChangeShapeType="1"/>
            </p:cNvSpPr>
            <p:nvPr/>
          </p:nvSpPr>
          <p:spPr bwMode="auto">
            <a:xfrm flipV="1">
              <a:off x="672" y="1240"/>
              <a:ext cx="0" cy="20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43" name="Line 9"/>
            <p:cNvSpPr>
              <a:spLocks noChangeShapeType="1"/>
            </p:cNvSpPr>
            <p:nvPr/>
          </p:nvSpPr>
          <p:spPr bwMode="auto">
            <a:xfrm>
              <a:off x="683" y="3289"/>
              <a:ext cx="46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44" name="Rectangle 10"/>
            <p:cNvSpPr>
              <a:spLocks noChangeArrowheads="1"/>
            </p:cNvSpPr>
            <p:nvPr/>
          </p:nvSpPr>
          <p:spPr bwMode="auto">
            <a:xfrm>
              <a:off x="726" y="2018"/>
              <a:ext cx="952" cy="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rgbClr val="6969B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18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37 класів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18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995 учнів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18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26,9 учнів на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18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клас</a:t>
              </a:r>
              <a:endParaRPr lang="en-US" altLang="ru-RU" sz="1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45" name="Line 13"/>
            <p:cNvSpPr>
              <a:spLocks noChangeShapeType="1"/>
            </p:cNvSpPr>
            <p:nvPr/>
          </p:nvSpPr>
          <p:spPr bwMode="auto">
            <a:xfrm>
              <a:off x="1941" y="2941"/>
              <a:ext cx="0" cy="7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46" name="Line 14"/>
            <p:cNvSpPr>
              <a:spLocks noChangeShapeType="1"/>
            </p:cNvSpPr>
            <p:nvPr/>
          </p:nvSpPr>
          <p:spPr bwMode="auto">
            <a:xfrm>
              <a:off x="3356" y="2941"/>
              <a:ext cx="0" cy="7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47" name="Text Box 15"/>
            <p:cNvSpPr txBox="1">
              <a:spLocks noChangeArrowheads="1"/>
            </p:cNvSpPr>
            <p:nvPr/>
          </p:nvSpPr>
          <p:spPr bwMode="auto">
            <a:xfrm>
              <a:off x="726" y="3348"/>
              <a:ext cx="115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rgbClr val="6969B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b="1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  <a:r>
                <a:rPr lang="uk-UA" altLang="ru-RU" sz="2400" b="1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13  - 2014</a:t>
              </a:r>
              <a:endParaRPr lang="en-US" altLang="ru-RU" sz="2400" b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48" name="Text Box 16"/>
            <p:cNvSpPr txBox="1">
              <a:spLocks noChangeArrowheads="1"/>
            </p:cNvSpPr>
            <p:nvPr/>
          </p:nvSpPr>
          <p:spPr bwMode="auto">
            <a:xfrm>
              <a:off x="2069" y="3348"/>
              <a:ext cx="115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rgbClr val="6969B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b="1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  <a:r>
                <a:rPr lang="uk-UA" altLang="ru-RU" sz="2400" b="1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14 - 2015</a:t>
              </a:r>
              <a:endParaRPr lang="en-US" altLang="ru-RU" sz="2400" b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49" name="Text Box 17"/>
            <p:cNvSpPr txBox="1">
              <a:spLocks noChangeArrowheads="1"/>
            </p:cNvSpPr>
            <p:nvPr/>
          </p:nvSpPr>
          <p:spPr bwMode="auto">
            <a:xfrm>
              <a:off x="3692" y="3348"/>
              <a:ext cx="115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rgbClr val="6969B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b="1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  <a:r>
                <a:rPr lang="uk-UA" altLang="ru-RU" sz="2400" b="1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15 - 2016</a:t>
              </a:r>
              <a:endParaRPr lang="en-US" altLang="ru-RU" sz="2400" b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150" name="Picture 18" descr="R_chevron00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" y="2322"/>
              <a:ext cx="30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1" name="Picture 19" descr="R_chevron00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" y="2322"/>
              <a:ext cx="304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32" name="Rectangle 10"/>
          <p:cNvSpPr>
            <a:spLocks noChangeArrowheads="1"/>
          </p:cNvSpPr>
          <p:nvPr/>
        </p:nvSpPr>
        <p:spPr bwMode="auto">
          <a:xfrm>
            <a:off x="2916238" y="3629025"/>
            <a:ext cx="21717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6969B4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36 класів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1006 учня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27,9 учнів на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</a:t>
            </a:r>
            <a:endParaRPr lang="en-US" altLang="ru-RU" sz="1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1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667000" y="550421"/>
            <a:ext cx="5616624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Учн</a:t>
            </a:r>
            <a:r>
              <a:rPr lang="uk-U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і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вський ресурс гімназії</a:t>
            </a:r>
          </a:p>
        </p:txBody>
      </p:sp>
      <p:sp>
        <p:nvSpPr>
          <p:cNvPr id="5134" name="TextBox 24"/>
          <p:cNvSpPr txBox="1">
            <a:spLocks noChangeArrowheads="1"/>
          </p:cNvSpPr>
          <p:nvPr/>
        </p:nvSpPr>
        <p:spPr bwMode="auto">
          <a:xfrm>
            <a:off x="6010275" y="3597275"/>
            <a:ext cx="24479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000" b="1">
                <a:solidFill>
                  <a:srgbClr val="000000"/>
                </a:solidFill>
                <a:latin typeface="Arial" pitchFamily="34" charset="0"/>
              </a:rPr>
              <a:t>36 класів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000" b="1">
                <a:solidFill>
                  <a:srgbClr val="000000"/>
                </a:solidFill>
                <a:latin typeface="Arial" pitchFamily="34" charset="0"/>
              </a:rPr>
              <a:t>1040 учня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000" b="1">
                <a:solidFill>
                  <a:srgbClr val="000000"/>
                </a:solidFill>
                <a:latin typeface="Arial" pitchFamily="34" charset="0"/>
              </a:rPr>
              <a:t>28,9 учнів на клас</a:t>
            </a:r>
            <a:endParaRPr lang="en-US" altLang="ru-RU" sz="2000" b="1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Arial" pitchFamily="34" charset="0"/>
            </a:endParaRPr>
          </a:p>
        </p:txBody>
      </p:sp>
      <p:sp>
        <p:nvSpPr>
          <p:cNvPr id="26" name="Блок-схема: перфолента 25"/>
          <p:cNvSpPr/>
          <p:nvPr/>
        </p:nvSpPr>
        <p:spPr>
          <a:xfrm>
            <a:off x="8215232" y="630932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4</a:t>
            </a:r>
            <a:endParaRPr lang="ru-RU" dirty="0"/>
          </a:p>
        </p:txBody>
      </p:sp>
      <p:pic>
        <p:nvPicPr>
          <p:cNvPr id="513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76200"/>
            <a:ext cx="360838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28600" y="304800"/>
            <a:ext cx="8686800" cy="6324600"/>
          </a:xfrm>
          <a:prstGeom prst="plaque">
            <a:avLst>
              <a:gd name="adj" fmla="val 1160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313398" y="228600"/>
            <a:ext cx="652403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	Залучення педагогічної та батьківської </a:t>
            </a:r>
          </a:p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громадськості </a:t>
            </a:r>
          </a:p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до управління гімназією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65375" y="1219200"/>
            <a:ext cx="3097213" cy="22479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81000" y="3810000"/>
            <a:ext cx="2895600" cy="19431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079" name="Picture 7" descr="C:\Documents and Settings\Иятта\Рабочий стол\ЭТО СРОЧНО\Новая папка\0_7a149_a679bc59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 flipV="1">
            <a:off x="7902388" y="161330"/>
            <a:ext cx="1165412" cy="9906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sp>
        <p:nvSpPr>
          <p:cNvPr id="12" name="Прямоугольник 11"/>
          <p:cNvSpPr/>
          <p:nvPr/>
        </p:nvSpPr>
        <p:spPr>
          <a:xfrm>
            <a:off x="3581400" y="3490165"/>
            <a:ext cx="3886200" cy="3215435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dirty="0"/>
          </a:p>
        </p:txBody>
      </p:sp>
      <p:sp>
        <p:nvSpPr>
          <p:cNvPr id="2" name="Пятиугольник 1"/>
          <p:cNvSpPr/>
          <p:nvPr/>
        </p:nvSpPr>
        <p:spPr>
          <a:xfrm>
            <a:off x="7467600" y="6172200"/>
            <a:ext cx="1600200" cy="49779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40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467600" y="4495800"/>
            <a:ext cx="1447800" cy="64611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dirty="0">
                <a:solidFill>
                  <a:schemeClr val="accent3">
                    <a:lumMod val="50000"/>
                  </a:schemeClr>
                </a:solidFill>
              </a:rPr>
              <a:t>вітання воїнів АТО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0200" y="3135313"/>
            <a:ext cx="2986088" cy="36988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uk-UA" dirty="0"/>
              <a:t>преміювання кращих класів 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5400" y="5726113"/>
            <a:ext cx="1905000" cy="36988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uk-UA" dirty="0"/>
              <a:t>перевірка їдальні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429000"/>
            <a:ext cx="26479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5505450"/>
            <a:ext cx="8305800" cy="1200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У</a:t>
            </a:r>
            <a:r>
              <a:rPr lang="uk-UA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 </a:t>
            </a:r>
            <a:r>
              <a:rPr lang="uk-UA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гімназії започатковано запровадження колегіальної етики </a:t>
            </a:r>
          </a:p>
          <a:p>
            <a:pPr algn="ctr">
              <a:defRPr/>
            </a:pPr>
            <a:r>
              <a:rPr lang="uk-UA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управлінської діяльності, що базується на принципах</a:t>
            </a:r>
          </a:p>
          <a:p>
            <a:pPr algn="ctr">
              <a:defRPr/>
            </a:pPr>
            <a:r>
              <a:rPr lang="uk-UA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взаємоповаги та позитивної мотивації</a:t>
            </a:r>
            <a:endParaRPr lang="ru-RU" sz="24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200" y="152400"/>
            <a:ext cx="4305300" cy="32004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533900" y="2400300"/>
            <a:ext cx="4419600" cy="28575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-476250"/>
            <a:ext cx="3143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28600" y="304800"/>
            <a:ext cx="8686800" cy="6135345"/>
          </a:xfrm>
          <a:prstGeom prst="plaque">
            <a:avLst>
              <a:gd name="adj" fmla="val 11607"/>
            </a:avLst>
          </a:prstGeom>
          <a:blipFill>
            <a:blip r:embed="rId3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9" name="Picture 7" descr="C:\Documents and Settings\Иятта\Рабочий стол\ЭТО СРОЧНО\Новая папка\0_7a149_a679bc59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 flipV="1">
            <a:off x="5638800" y="5867400"/>
            <a:ext cx="1165412" cy="9906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11188" y="4191000"/>
          <a:ext cx="6769100" cy="26083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92275"/>
                <a:gridCol w="1692275"/>
                <a:gridCol w="1692275"/>
                <a:gridCol w="1692275"/>
              </a:tblGrid>
              <a:tr h="640025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Роки</a:t>
                      </a:r>
                      <a:endParaRPr lang="ru-RU" sz="1800" dirty="0"/>
                    </a:p>
                  </a:txBody>
                  <a:tcPr marL="91445" marR="91445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Закінчили</a:t>
                      </a:r>
                    </a:p>
                    <a:p>
                      <a:pPr algn="ctr"/>
                      <a:r>
                        <a:rPr lang="uk-UA" sz="1800" dirty="0" smtClean="0"/>
                        <a:t> 9 клас</a:t>
                      </a:r>
                      <a:endParaRPr lang="ru-RU" sz="1800" dirty="0"/>
                    </a:p>
                  </a:txBody>
                  <a:tcPr marL="91445" marR="91445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Вступили до 10 класу</a:t>
                      </a:r>
                      <a:endParaRPr lang="ru-RU" sz="1800" dirty="0"/>
                    </a:p>
                  </a:txBody>
                  <a:tcPr marL="91445" marR="91445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dirty="0" smtClean="0"/>
                        <a:t>%</a:t>
                      </a:r>
                      <a:endParaRPr lang="ru-RU" sz="3600" dirty="0"/>
                    </a:p>
                  </a:txBody>
                  <a:tcPr marL="91445" marR="91445" marT="45705" marB="45705"/>
                </a:tc>
              </a:tr>
              <a:tr h="5181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/>
                        <a:t>2012/2013</a:t>
                      </a:r>
                      <a:endParaRPr lang="ru-RU" sz="1400" b="1" dirty="0" smtClean="0"/>
                    </a:p>
                    <a:p>
                      <a:pPr algn="ctr"/>
                      <a:endParaRPr lang="ru-RU" sz="1400" b="1" dirty="0"/>
                    </a:p>
                  </a:txBody>
                  <a:tcPr marL="91445" marR="91445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82</a:t>
                      </a:r>
                      <a:endParaRPr lang="ru-RU" sz="1400" b="1" dirty="0"/>
                    </a:p>
                  </a:txBody>
                  <a:tcPr marL="91445" marR="91445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57</a:t>
                      </a:r>
                      <a:endParaRPr lang="ru-RU" sz="1400" b="1" dirty="0"/>
                    </a:p>
                  </a:txBody>
                  <a:tcPr marL="91445" marR="91445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69,5</a:t>
                      </a:r>
                      <a:endParaRPr lang="ru-RU" sz="1400" b="1" dirty="0"/>
                    </a:p>
                  </a:txBody>
                  <a:tcPr marL="91445" marR="91445" marT="45705" marB="45705"/>
                </a:tc>
              </a:tr>
              <a:tr h="5181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/>
                        <a:t>2013/2014</a:t>
                      </a:r>
                      <a:endParaRPr lang="ru-RU" sz="1400" b="1" dirty="0" smtClean="0"/>
                    </a:p>
                    <a:p>
                      <a:pPr algn="ctr"/>
                      <a:endParaRPr lang="ru-RU" sz="1400" b="1" dirty="0"/>
                    </a:p>
                  </a:txBody>
                  <a:tcPr marL="91445" marR="91445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81</a:t>
                      </a:r>
                      <a:endParaRPr lang="ru-RU" sz="1400" b="1" dirty="0"/>
                    </a:p>
                  </a:txBody>
                  <a:tcPr marL="91445" marR="91445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50</a:t>
                      </a:r>
                      <a:endParaRPr lang="ru-RU" sz="1400" b="1" dirty="0"/>
                    </a:p>
                  </a:txBody>
                  <a:tcPr marL="91445" marR="91445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62</a:t>
                      </a:r>
                      <a:endParaRPr lang="ru-RU" sz="1400" b="1" dirty="0"/>
                    </a:p>
                  </a:txBody>
                  <a:tcPr marL="91445" marR="91445" marT="45705" marB="45705"/>
                </a:tc>
              </a:tr>
              <a:tr h="5181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/>
                        <a:t>2014/2015</a:t>
                      </a:r>
                      <a:endParaRPr lang="ru-RU" sz="1400" b="1" dirty="0" smtClean="0"/>
                    </a:p>
                    <a:p>
                      <a:pPr algn="ctr"/>
                      <a:endParaRPr lang="ru-RU" sz="1400" b="1" dirty="0"/>
                    </a:p>
                  </a:txBody>
                  <a:tcPr marL="91445" marR="91445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75</a:t>
                      </a:r>
                      <a:endParaRPr lang="ru-RU" sz="1400" b="1" dirty="0"/>
                    </a:p>
                  </a:txBody>
                  <a:tcPr marL="91445" marR="91445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49</a:t>
                      </a:r>
                      <a:endParaRPr lang="ru-RU" sz="1400" b="1" dirty="0"/>
                    </a:p>
                  </a:txBody>
                  <a:tcPr marL="91445" marR="91445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65,3</a:t>
                      </a:r>
                      <a:endParaRPr lang="ru-RU" sz="1400" b="1" dirty="0"/>
                    </a:p>
                  </a:txBody>
                  <a:tcPr marL="91445" marR="91445" marT="45705" marB="45705"/>
                </a:tc>
              </a:tr>
              <a:tr h="413908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2015/2016</a:t>
                      </a:r>
                      <a:endParaRPr lang="ru-RU" sz="1400" b="1" dirty="0"/>
                    </a:p>
                  </a:txBody>
                  <a:tcPr marL="91445" marR="91445" marT="45705" marB="45705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78</a:t>
                      </a:r>
                      <a:endParaRPr lang="ru-RU" sz="1400" b="1" dirty="0"/>
                    </a:p>
                  </a:txBody>
                  <a:tcPr marL="91445" marR="91445" marT="45705" marB="45705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56</a:t>
                      </a:r>
                      <a:endParaRPr lang="ru-RU" sz="1400" b="1" dirty="0"/>
                    </a:p>
                  </a:txBody>
                  <a:tcPr marL="91445" marR="91445" marT="45705" marB="45705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72</a:t>
                      </a:r>
                      <a:endParaRPr lang="ru-RU" sz="1400" b="1" dirty="0"/>
                    </a:p>
                  </a:txBody>
                  <a:tcPr marL="91445" marR="91445" marT="45705" marB="45705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66800" y="228600"/>
            <a:ext cx="599762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Облік дітей в мікрорайоні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" r="6779"/>
          <a:stretch/>
        </p:blipFill>
        <p:spPr bwMode="auto">
          <a:xfrm>
            <a:off x="914400" y="1447800"/>
            <a:ext cx="3377936" cy="2592288"/>
          </a:xfrm>
          <a:prstGeom prst="roundRect">
            <a:avLst>
              <a:gd name="adj" fmla="val 11111"/>
            </a:avLst>
          </a:prstGeom>
          <a:ln w="762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5435600" y="1303338"/>
            <a:ext cx="3313113" cy="2736850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43000" y="1524000"/>
            <a:ext cx="2846388" cy="5842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err="1"/>
              <a:t>Всього</a:t>
            </a:r>
            <a:endParaRPr lang="ru-RU" sz="1600" dirty="0"/>
          </a:p>
          <a:p>
            <a:pPr algn="ctr">
              <a:defRPr/>
            </a:pPr>
            <a:r>
              <a:rPr lang="ru-RU" sz="1600" dirty="0" err="1"/>
              <a:t>дітей</a:t>
            </a:r>
            <a:r>
              <a:rPr lang="ru-RU" sz="1600" dirty="0"/>
              <a:t>  636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638800" y="1447800"/>
            <a:ext cx="3033713" cy="33813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err="1"/>
              <a:t>Навчаються</a:t>
            </a:r>
            <a:r>
              <a:rPr lang="ru-RU" sz="1600" dirty="0"/>
              <a:t> </a:t>
            </a:r>
            <a:r>
              <a:rPr lang="ru-RU" sz="1600" dirty="0" smtClean="0"/>
              <a:t>в </a:t>
            </a:r>
            <a:r>
              <a:rPr lang="uk-UA" sz="1600" dirty="0"/>
              <a:t>гімназії</a:t>
            </a:r>
            <a:r>
              <a:rPr lang="ru-RU" sz="1600" dirty="0"/>
              <a:t>  </a:t>
            </a:r>
            <a:r>
              <a:rPr lang="uk-UA" sz="1600" dirty="0"/>
              <a:t>324</a:t>
            </a:r>
            <a:endParaRPr lang="ru-RU" sz="1600" dirty="0"/>
          </a:p>
        </p:txBody>
      </p:sp>
      <p:sp>
        <p:nvSpPr>
          <p:cNvPr id="2" name="Пятиугольник 1"/>
          <p:cNvSpPr/>
          <p:nvPr/>
        </p:nvSpPr>
        <p:spPr>
          <a:xfrm>
            <a:off x="7391400" y="6096000"/>
            <a:ext cx="1639012" cy="53215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5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28600" y="304800"/>
            <a:ext cx="8686800" cy="6324600"/>
          </a:xfrm>
          <a:prstGeom prst="plaque">
            <a:avLst>
              <a:gd name="adj" fmla="val 11607"/>
            </a:avLst>
          </a:prstGeom>
          <a:blipFill>
            <a:blip r:embed="rId3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173" name="Picture 6" descr="C:\Documents and Settings\Иятта\Рабочий стол\ЭТО СРОЧНО\Новая папка\1283249095_school-supplies-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3175"/>
            <a:ext cx="3606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ятиугольник 1"/>
          <p:cNvSpPr/>
          <p:nvPr/>
        </p:nvSpPr>
        <p:spPr>
          <a:xfrm>
            <a:off x="6324600" y="6174692"/>
            <a:ext cx="2743200" cy="683307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6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358914"/>
            <a:ext cx="5997624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спецкурси, курси за вибором, факультативи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grpSp>
        <p:nvGrpSpPr>
          <p:cNvPr id="7178" name="Group 54"/>
          <p:cNvGrpSpPr>
            <a:grpSpLocks/>
          </p:cNvGrpSpPr>
          <p:nvPr/>
        </p:nvGrpSpPr>
        <p:grpSpPr bwMode="auto">
          <a:xfrm>
            <a:off x="1524000" y="1752600"/>
            <a:ext cx="1905000" cy="4267200"/>
            <a:chOff x="960" y="1104"/>
            <a:chExt cx="1200" cy="2688"/>
          </a:xfrm>
        </p:grpSpPr>
        <p:sp>
          <p:nvSpPr>
            <p:cNvPr id="7196" name="AutoShape 4"/>
            <p:cNvSpPr>
              <a:spLocks noChangeArrowheads="1"/>
            </p:cNvSpPr>
            <p:nvPr/>
          </p:nvSpPr>
          <p:spPr bwMode="gray">
            <a:xfrm>
              <a:off x="1008" y="2112"/>
              <a:ext cx="1008" cy="1680"/>
            </a:xfrm>
            <a:prstGeom prst="roundRect">
              <a:avLst>
                <a:gd name="adj" fmla="val 7935"/>
              </a:avLst>
            </a:prstGeom>
            <a:gradFill rotWithShape="1">
              <a:gsLst>
                <a:gs pos="0">
                  <a:srgbClr val="3B5893"/>
                </a:gs>
                <a:gs pos="100000">
                  <a:srgbClr val="6699FF"/>
                </a:gs>
              </a:gsLst>
              <a:lin ang="5400000" scaled="1"/>
            </a:gradFill>
            <a:ln>
              <a:noFill/>
            </a:ln>
            <a:effectLst>
              <a:prstShdw prst="shdw12">
                <a:srgbClr val="000000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7197" name="Text Box 7"/>
            <p:cNvSpPr txBox="1">
              <a:spLocks noChangeArrowheads="1"/>
            </p:cNvSpPr>
            <p:nvPr/>
          </p:nvSpPr>
          <p:spPr bwMode="gray">
            <a:xfrm>
              <a:off x="1083" y="2449"/>
              <a:ext cx="1077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 dirty="0" smtClean="0">
                  <a:solidFill>
                    <a:srgbClr val="FFFFFF"/>
                  </a:solidFill>
                  <a:latin typeface="Arial" pitchFamily="34" charset="0"/>
                </a:rPr>
                <a:t>«</a:t>
              </a:r>
              <a:r>
                <a:rPr lang="ru-RU" altLang="ru-RU" sz="1600" b="1" dirty="0" err="1">
                  <a:solidFill>
                    <a:srgbClr val="FFFFFF"/>
                  </a:solidFill>
                  <a:latin typeface="Arial" pitchFamily="34" charset="0"/>
                </a:rPr>
                <a:t>М</a:t>
              </a:r>
              <a:r>
                <a:rPr lang="ru-RU" altLang="ru-RU" sz="1600" b="1" dirty="0" err="1" smtClean="0">
                  <a:solidFill>
                    <a:srgbClr val="FFFFFF"/>
                  </a:solidFill>
                  <a:latin typeface="Arial" pitchFamily="34" charset="0"/>
                </a:rPr>
                <a:t>атематичні</a:t>
              </a:r>
              <a:r>
                <a:rPr lang="ru-RU" altLang="ru-RU" sz="1600" b="1" dirty="0" smtClean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600" b="1" dirty="0" err="1">
                  <a:solidFill>
                    <a:srgbClr val="FFFFFF"/>
                  </a:solidFill>
                  <a:latin typeface="Arial" pitchFamily="34" charset="0"/>
                </a:rPr>
                <a:t>смарагди</a:t>
              </a:r>
              <a:r>
                <a:rPr lang="ru-RU" altLang="ru-RU" sz="1600" b="1" dirty="0">
                  <a:solidFill>
                    <a:srgbClr val="FFFFFF"/>
                  </a:solidFill>
                  <a:latin typeface="Arial" pitchFamily="34" charset="0"/>
                </a:rPr>
                <a:t>», </a:t>
              </a:r>
              <a:r>
                <a:rPr lang="ru-RU" altLang="ru-RU" sz="1600" b="1" dirty="0" smtClean="0">
                  <a:solidFill>
                    <a:srgbClr val="FFFFFF"/>
                  </a:solidFill>
                  <a:latin typeface="Arial" pitchFamily="34" charset="0"/>
                </a:rPr>
                <a:t>«</a:t>
              </a:r>
              <a:r>
                <a:rPr lang="ru-RU" altLang="ru-RU" sz="1600" b="1" dirty="0" err="1">
                  <a:solidFill>
                    <a:srgbClr val="FFFFFF"/>
                  </a:solidFill>
                  <a:latin typeface="Arial" pitchFamily="34" charset="0"/>
                </a:rPr>
                <a:t>М</a:t>
              </a:r>
              <a:r>
                <a:rPr lang="ru-RU" altLang="ru-RU" sz="1600" b="1" dirty="0" err="1" smtClean="0">
                  <a:solidFill>
                    <a:srgbClr val="FFFFFF"/>
                  </a:solidFill>
                  <a:latin typeface="Arial" pitchFamily="34" charset="0"/>
                </a:rPr>
                <a:t>іфологія</a:t>
              </a:r>
              <a:r>
                <a:rPr lang="ru-RU" altLang="ru-RU" sz="1600" dirty="0">
                  <a:solidFill>
                    <a:srgbClr val="FFFFFF"/>
                  </a:solidFill>
                  <a:latin typeface="Arial" pitchFamily="34" charset="0"/>
                </a:rPr>
                <a:t>»</a:t>
              </a:r>
              <a:endParaRPr lang="en-US" altLang="ru-RU" sz="1600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198" name="AutoShape 33"/>
            <p:cNvSpPr>
              <a:spLocks noChangeArrowheads="1"/>
            </p:cNvSpPr>
            <p:nvPr/>
          </p:nvSpPr>
          <p:spPr bwMode="gray">
            <a:xfrm>
              <a:off x="960" y="1104"/>
              <a:ext cx="1104" cy="1296"/>
            </a:xfrm>
            <a:prstGeom prst="roundRect">
              <a:avLst>
                <a:gd name="adj" fmla="val 17509"/>
              </a:avLst>
            </a:prstGeom>
            <a:solidFill>
              <a:srgbClr val="4E91D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7199" name="AutoShape 34"/>
            <p:cNvSpPr>
              <a:spLocks noChangeArrowheads="1"/>
            </p:cNvSpPr>
            <p:nvPr/>
          </p:nvSpPr>
          <p:spPr bwMode="gray">
            <a:xfrm>
              <a:off x="986" y="2044"/>
              <a:ext cx="1056" cy="32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93BC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7200" name="AutoShape 35"/>
            <p:cNvSpPr>
              <a:spLocks noChangeArrowheads="1"/>
            </p:cNvSpPr>
            <p:nvPr/>
          </p:nvSpPr>
          <p:spPr bwMode="gray">
            <a:xfrm>
              <a:off x="986" y="1118"/>
              <a:ext cx="1056" cy="321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CEE1F3"/>
                </a:gs>
                <a:gs pos="100000">
                  <a:srgbClr val="4E91D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31" name="Text Box 36"/>
            <p:cNvSpPr txBox="1">
              <a:spLocks noChangeArrowheads="1"/>
            </p:cNvSpPr>
            <p:nvPr/>
          </p:nvSpPr>
          <p:spPr bwMode="gray">
            <a:xfrm>
              <a:off x="1104" y="1315"/>
              <a:ext cx="75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у 6-х</a:t>
              </a:r>
            </a:p>
            <a:p>
              <a:pPr algn="ctr">
                <a:defRPr/>
              </a:pP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ru-RU" altLang="ru-RU" sz="20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класах</a:t>
              </a: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endParaRPr lang="en-US" alt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202" name="AutoShape 47"/>
            <p:cNvSpPr>
              <a:spLocks noChangeArrowheads="1"/>
            </p:cNvSpPr>
            <p:nvPr/>
          </p:nvSpPr>
          <p:spPr bwMode="gray">
            <a:xfrm flipV="1">
              <a:off x="1077" y="3582"/>
              <a:ext cx="864" cy="144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B9D1FF"/>
                </a:gs>
                <a:gs pos="100000">
                  <a:srgbClr val="6699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</p:grpSp>
      <p:grpSp>
        <p:nvGrpSpPr>
          <p:cNvPr id="7179" name="Group 56"/>
          <p:cNvGrpSpPr>
            <a:grpSpLocks/>
          </p:cNvGrpSpPr>
          <p:nvPr/>
        </p:nvGrpSpPr>
        <p:grpSpPr bwMode="auto">
          <a:xfrm>
            <a:off x="6019800" y="2438400"/>
            <a:ext cx="1909763" cy="3581400"/>
            <a:chOff x="3792" y="1536"/>
            <a:chExt cx="1203" cy="2256"/>
          </a:xfrm>
        </p:grpSpPr>
        <p:sp>
          <p:nvSpPr>
            <p:cNvPr id="7189" name="AutoShape 14"/>
            <p:cNvSpPr>
              <a:spLocks noChangeArrowheads="1"/>
            </p:cNvSpPr>
            <p:nvPr/>
          </p:nvSpPr>
          <p:spPr bwMode="gray">
            <a:xfrm>
              <a:off x="3856" y="2400"/>
              <a:ext cx="1008" cy="1392"/>
            </a:xfrm>
            <a:prstGeom prst="roundRect">
              <a:avLst>
                <a:gd name="adj" fmla="val 7935"/>
              </a:avLst>
            </a:prstGeom>
            <a:gradFill rotWithShape="1">
              <a:gsLst>
                <a:gs pos="0">
                  <a:srgbClr val="6B5B0B"/>
                </a:gs>
                <a:gs pos="100000">
                  <a:srgbClr val="E8C518"/>
                </a:gs>
              </a:gsLst>
              <a:lin ang="5400000" scaled="1"/>
            </a:gradFill>
            <a:ln>
              <a:noFill/>
            </a:ln>
            <a:effectLst>
              <a:prstShdw prst="shdw11">
                <a:srgbClr val="000000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7190" name="Text Box 17"/>
            <p:cNvSpPr txBox="1">
              <a:spLocks noChangeArrowheads="1"/>
            </p:cNvSpPr>
            <p:nvPr/>
          </p:nvSpPr>
          <p:spPr bwMode="gray">
            <a:xfrm>
              <a:off x="3792" y="3031"/>
              <a:ext cx="120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 dirty="0" smtClean="0">
                  <a:solidFill>
                    <a:srgbClr val="FFFFFF"/>
                  </a:solidFill>
                  <a:latin typeface="Arial" pitchFamily="34" charset="0"/>
                </a:rPr>
                <a:t>«</a:t>
              </a:r>
              <a:r>
                <a:rPr lang="ru-RU" altLang="ru-RU" sz="1800" b="1" dirty="0" err="1">
                  <a:solidFill>
                    <a:srgbClr val="FFFFFF"/>
                  </a:solidFill>
                  <a:latin typeface="Arial" pitchFamily="34" charset="0"/>
                </a:rPr>
                <a:t>Х</a:t>
              </a:r>
              <a:r>
                <a:rPr lang="ru-RU" altLang="ru-RU" sz="1800" b="1" dirty="0" err="1" smtClean="0">
                  <a:solidFill>
                    <a:srgbClr val="FFFFFF"/>
                  </a:solidFill>
                  <a:latin typeface="Arial" pitchFamily="34" charset="0"/>
                </a:rPr>
                <a:t>ореографія</a:t>
              </a:r>
              <a:r>
                <a:rPr lang="ru-RU" altLang="ru-RU" sz="1800" b="1" dirty="0">
                  <a:solidFill>
                    <a:srgbClr val="FFFFFF"/>
                  </a:solidFill>
                  <a:latin typeface="Arial" pitchFamily="34" charset="0"/>
                </a:rPr>
                <a:t>»</a:t>
              </a:r>
              <a:endParaRPr lang="en-US" altLang="ru-RU" sz="1800" b="1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191" name="AutoShape 42"/>
            <p:cNvSpPr>
              <a:spLocks noChangeArrowheads="1"/>
            </p:cNvSpPr>
            <p:nvPr/>
          </p:nvSpPr>
          <p:spPr bwMode="gray">
            <a:xfrm>
              <a:off x="3817" y="1536"/>
              <a:ext cx="1079" cy="1198"/>
            </a:xfrm>
            <a:prstGeom prst="roundRect">
              <a:avLst>
                <a:gd name="adj" fmla="val 17509"/>
              </a:avLst>
            </a:prstGeom>
            <a:solidFill>
              <a:srgbClr val="B59F4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7192" name="AutoShape 43"/>
            <p:cNvSpPr>
              <a:spLocks noChangeArrowheads="1"/>
            </p:cNvSpPr>
            <p:nvPr/>
          </p:nvSpPr>
          <p:spPr bwMode="gray">
            <a:xfrm>
              <a:off x="3842" y="2405"/>
              <a:ext cx="1033" cy="297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B59F43"/>
                </a:gs>
                <a:gs pos="100000">
                  <a:srgbClr val="DBD0A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7193" name="AutoShape 44"/>
            <p:cNvSpPr>
              <a:spLocks noChangeArrowheads="1"/>
            </p:cNvSpPr>
            <p:nvPr/>
          </p:nvSpPr>
          <p:spPr bwMode="gray">
            <a:xfrm>
              <a:off x="3842" y="1549"/>
              <a:ext cx="1033" cy="296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EDE8D1"/>
                </a:gs>
                <a:gs pos="100000">
                  <a:srgbClr val="B59F43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39" name="Text Box 46"/>
            <p:cNvSpPr txBox="1">
              <a:spLocks noChangeArrowheads="1"/>
            </p:cNvSpPr>
            <p:nvPr/>
          </p:nvSpPr>
          <p:spPr bwMode="gray">
            <a:xfrm>
              <a:off x="3984" y="1824"/>
              <a:ext cx="70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у 1-4 </a:t>
              </a:r>
            </a:p>
            <a:p>
              <a:pPr algn="ctr">
                <a:defRPr/>
              </a:pPr>
              <a:r>
                <a:rPr lang="ru-RU" altLang="ru-RU" sz="20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класах</a:t>
              </a: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endParaRPr lang="en-US" alt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195" name="AutoShape 49"/>
            <p:cNvSpPr>
              <a:spLocks noChangeArrowheads="1"/>
            </p:cNvSpPr>
            <p:nvPr/>
          </p:nvSpPr>
          <p:spPr bwMode="gray">
            <a:xfrm flipV="1">
              <a:off x="3936" y="3600"/>
              <a:ext cx="864" cy="144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FBF5D5"/>
                </a:gs>
                <a:gs pos="100000">
                  <a:srgbClr val="E8C51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</p:grpSp>
      <p:grpSp>
        <p:nvGrpSpPr>
          <p:cNvPr id="7180" name="Group 55"/>
          <p:cNvGrpSpPr>
            <a:grpSpLocks/>
          </p:cNvGrpSpPr>
          <p:nvPr/>
        </p:nvGrpSpPr>
        <p:grpSpPr bwMode="auto">
          <a:xfrm>
            <a:off x="3810000" y="2057400"/>
            <a:ext cx="1752600" cy="3962400"/>
            <a:chOff x="2400" y="1296"/>
            <a:chExt cx="1104" cy="2496"/>
          </a:xfrm>
        </p:grpSpPr>
        <p:sp>
          <p:nvSpPr>
            <p:cNvPr id="7182" name="AutoShape 9"/>
            <p:cNvSpPr>
              <a:spLocks noChangeArrowheads="1"/>
            </p:cNvSpPr>
            <p:nvPr/>
          </p:nvSpPr>
          <p:spPr bwMode="gray">
            <a:xfrm>
              <a:off x="2464" y="2304"/>
              <a:ext cx="1008" cy="1488"/>
            </a:xfrm>
            <a:prstGeom prst="roundRect">
              <a:avLst>
                <a:gd name="adj" fmla="val 7935"/>
              </a:avLst>
            </a:prstGeom>
            <a:gradFill rotWithShape="1">
              <a:gsLst>
                <a:gs pos="0">
                  <a:srgbClr val="475E00"/>
                </a:gs>
                <a:gs pos="100000">
                  <a:srgbClr val="99CC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7183" name="AutoShape 37"/>
            <p:cNvSpPr>
              <a:spLocks noChangeArrowheads="1"/>
            </p:cNvSpPr>
            <p:nvPr/>
          </p:nvSpPr>
          <p:spPr bwMode="gray">
            <a:xfrm>
              <a:off x="2416" y="1296"/>
              <a:ext cx="1088" cy="1248"/>
            </a:xfrm>
            <a:prstGeom prst="roundRect">
              <a:avLst>
                <a:gd name="adj" fmla="val 17509"/>
              </a:avLst>
            </a:prstGeom>
            <a:solidFill>
              <a:srgbClr val="34B03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7184" name="AutoShape 38"/>
            <p:cNvSpPr>
              <a:spLocks noChangeArrowheads="1"/>
            </p:cNvSpPr>
            <p:nvPr/>
          </p:nvSpPr>
          <p:spPr bwMode="gray">
            <a:xfrm>
              <a:off x="2442" y="2202"/>
              <a:ext cx="1040" cy="31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4B034">
                    <a:alpha val="0"/>
                  </a:srgbClr>
                </a:gs>
                <a:gs pos="100000">
                  <a:srgbClr val="A3DBA3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7185" name="AutoShape 39"/>
            <p:cNvSpPr>
              <a:spLocks noChangeArrowheads="1"/>
            </p:cNvSpPr>
            <p:nvPr/>
          </p:nvSpPr>
          <p:spPr bwMode="gray">
            <a:xfrm>
              <a:off x="2442" y="1311"/>
              <a:ext cx="1040" cy="30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0F3E0"/>
                </a:gs>
                <a:gs pos="100000">
                  <a:srgbClr val="34B03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7186" name="Text Box 12"/>
            <p:cNvSpPr txBox="1">
              <a:spLocks noChangeArrowheads="1"/>
            </p:cNvSpPr>
            <p:nvPr/>
          </p:nvSpPr>
          <p:spPr bwMode="gray">
            <a:xfrm>
              <a:off x="2400" y="2592"/>
              <a:ext cx="1056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 dirty="0" smtClean="0">
                  <a:solidFill>
                    <a:srgbClr val="FFFFFF"/>
                  </a:solidFill>
                  <a:latin typeface="Arial" pitchFamily="34" charset="0"/>
                </a:rPr>
                <a:t>«</a:t>
              </a:r>
              <a:r>
                <a:rPr lang="ru-RU" altLang="ru-RU" sz="1600" b="1" dirty="0" err="1">
                  <a:solidFill>
                    <a:srgbClr val="FFFFFF"/>
                  </a:solidFill>
                  <a:latin typeface="Arial" pitchFamily="34" charset="0"/>
                </a:rPr>
                <a:t>С</a:t>
              </a:r>
              <a:r>
                <a:rPr lang="ru-RU" altLang="ru-RU" sz="1600" b="1" dirty="0" err="1" smtClean="0">
                  <a:solidFill>
                    <a:srgbClr val="FFFFFF"/>
                  </a:solidFill>
                  <a:latin typeface="Arial" pitchFamily="34" charset="0"/>
                </a:rPr>
                <a:t>поживча</a:t>
              </a:r>
              <a:r>
                <a:rPr lang="ru-RU" altLang="ru-RU" sz="1600" b="1" dirty="0" smtClean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600" b="1" dirty="0" err="1">
                  <a:solidFill>
                    <a:srgbClr val="FFFFFF"/>
                  </a:solidFill>
                  <a:latin typeface="Arial" pitchFamily="34" charset="0"/>
                </a:rPr>
                <a:t>етика</a:t>
              </a:r>
              <a:r>
                <a:rPr lang="ru-RU" altLang="ru-RU" sz="1600" b="1" dirty="0">
                  <a:solidFill>
                    <a:srgbClr val="FFFFFF"/>
                  </a:solidFill>
                  <a:latin typeface="Arial" pitchFamily="34" charset="0"/>
                </a:rPr>
                <a:t>»,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 dirty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600" b="1" dirty="0" smtClean="0">
                  <a:solidFill>
                    <a:srgbClr val="FFFFFF"/>
                  </a:solidFill>
                  <a:latin typeface="Arial" pitchFamily="34" charset="0"/>
                </a:rPr>
                <a:t>«</a:t>
              </a:r>
              <a:r>
                <a:rPr lang="ru-RU" altLang="ru-RU" sz="1600" b="1" dirty="0" err="1">
                  <a:solidFill>
                    <a:srgbClr val="FFFFFF"/>
                  </a:solidFill>
                  <a:latin typeface="Arial" pitchFamily="34" charset="0"/>
                </a:rPr>
                <a:t>У</a:t>
              </a:r>
              <a:r>
                <a:rPr lang="ru-RU" altLang="ru-RU" sz="1600" b="1" dirty="0" err="1" smtClean="0">
                  <a:solidFill>
                    <a:srgbClr val="FFFFFF"/>
                  </a:solidFill>
                  <a:latin typeface="Arial" pitchFamily="34" charset="0"/>
                </a:rPr>
                <a:t>країнське</a:t>
              </a:r>
              <a:r>
                <a:rPr lang="ru-RU" altLang="ru-RU" sz="1600" b="1" dirty="0" smtClean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600" b="1" dirty="0" err="1">
                  <a:solidFill>
                    <a:srgbClr val="FFFFFF"/>
                  </a:solidFill>
                  <a:latin typeface="Arial" pitchFamily="34" charset="0"/>
                </a:rPr>
                <a:t>козацтво</a:t>
              </a:r>
              <a:r>
                <a:rPr lang="ru-RU" altLang="ru-RU" sz="1600" b="1" dirty="0">
                  <a:solidFill>
                    <a:srgbClr val="FFFFFF"/>
                  </a:solidFill>
                  <a:latin typeface="Arial" pitchFamily="34" charset="0"/>
                </a:rPr>
                <a:t>»,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 dirty="0" smtClean="0">
                  <a:solidFill>
                    <a:srgbClr val="FFFFFF"/>
                  </a:solidFill>
                  <a:latin typeface="Arial" pitchFamily="34" charset="0"/>
                </a:rPr>
                <a:t>«</a:t>
              </a:r>
              <a:r>
                <a:rPr lang="ru-RU" altLang="ru-RU" sz="1600" b="1" dirty="0" err="1">
                  <a:solidFill>
                    <a:srgbClr val="FFFFFF"/>
                  </a:solidFill>
                  <a:latin typeface="Arial" pitchFamily="34" charset="0"/>
                </a:rPr>
                <a:t>М</a:t>
              </a:r>
              <a:r>
                <a:rPr lang="ru-RU" altLang="ru-RU" sz="1600" b="1" dirty="0" err="1" smtClean="0">
                  <a:solidFill>
                    <a:srgbClr val="FFFFFF"/>
                  </a:solidFill>
                  <a:latin typeface="Arial" pitchFamily="34" charset="0"/>
                </a:rPr>
                <a:t>атематичні</a:t>
              </a:r>
              <a:r>
                <a:rPr lang="ru-RU" altLang="ru-RU" sz="1600" b="1" dirty="0" smtClean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600" b="1" dirty="0" err="1">
                  <a:solidFill>
                    <a:srgbClr val="FFFFFF"/>
                  </a:solidFill>
                  <a:latin typeface="Arial" pitchFamily="34" charset="0"/>
                </a:rPr>
                <a:t>смарагди</a:t>
              </a:r>
              <a:r>
                <a:rPr lang="ru-RU" altLang="ru-RU" sz="1600" b="1" dirty="0">
                  <a:solidFill>
                    <a:srgbClr val="FFFFFF"/>
                  </a:solidFill>
                  <a:latin typeface="Arial" pitchFamily="34" charset="0"/>
                </a:rPr>
                <a:t>»</a:t>
              </a:r>
              <a:endParaRPr lang="en-US" altLang="ru-RU" sz="1600" b="1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47" name="Text Box 41"/>
            <p:cNvSpPr txBox="1">
              <a:spLocks noChangeArrowheads="1"/>
            </p:cNvSpPr>
            <p:nvPr/>
          </p:nvSpPr>
          <p:spPr bwMode="gray">
            <a:xfrm>
              <a:off x="2705" y="1584"/>
              <a:ext cx="70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у 5-х</a:t>
              </a:r>
            </a:p>
            <a:p>
              <a:pPr>
                <a:defRPr/>
              </a:pPr>
              <a:r>
                <a:rPr lang="ru-RU" altLang="ru-RU" sz="20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класах</a:t>
              </a: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endParaRPr lang="en-US" alt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188" name="AutoShape 48"/>
            <p:cNvSpPr>
              <a:spLocks noChangeArrowheads="1"/>
            </p:cNvSpPr>
            <p:nvPr/>
          </p:nvSpPr>
          <p:spPr bwMode="gray">
            <a:xfrm flipV="1">
              <a:off x="2544" y="3600"/>
              <a:ext cx="864" cy="144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DDEEAA"/>
                </a:gs>
                <a:gs pos="100000">
                  <a:srgbClr val="99CC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</p:grpSp>
      <p:pic>
        <p:nvPicPr>
          <p:cNvPr id="3079" name="Picture 7" descr="C:\Documents and Settings\Иятта\Рабочий стол\ЭТО СРОЧНО\Новая папка\0_7a149_a679bc59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 flipV="1">
            <a:off x="5638800" y="5867400"/>
            <a:ext cx="1165412" cy="9906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28600" y="304800"/>
            <a:ext cx="8686800" cy="6324600"/>
          </a:xfrm>
          <a:prstGeom prst="plaque">
            <a:avLst>
              <a:gd name="adj" fmla="val 11607"/>
            </a:avLst>
          </a:prstGeom>
          <a:blipFill>
            <a:blip r:embed="rId3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197" name="Picture 6" descr="C:\Documents and Settings\Иятта\Рабочий стол\ЭТО СРОЧНО\Новая папка\1283249095_school-supplies-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3175"/>
            <a:ext cx="3606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ятиугольник 1"/>
          <p:cNvSpPr/>
          <p:nvPr/>
        </p:nvSpPr>
        <p:spPr>
          <a:xfrm>
            <a:off x="6121396" y="6174693"/>
            <a:ext cx="2946404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7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358914"/>
            <a:ext cx="5997624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спецкурси, курси за вибором, факультативи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grpSp>
        <p:nvGrpSpPr>
          <p:cNvPr id="8202" name="Group 54"/>
          <p:cNvGrpSpPr>
            <a:grpSpLocks/>
          </p:cNvGrpSpPr>
          <p:nvPr/>
        </p:nvGrpSpPr>
        <p:grpSpPr bwMode="auto">
          <a:xfrm>
            <a:off x="1524000" y="1752600"/>
            <a:ext cx="1752600" cy="4267200"/>
            <a:chOff x="960" y="1104"/>
            <a:chExt cx="1104" cy="2688"/>
          </a:xfrm>
        </p:grpSpPr>
        <p:sp>
          <p:nvSpPr>
            <p:cNvPr id="8220" name="AutoShape 4"/>
            <p:cNvSpPr>
              <a:spLocks noChangeArrowheads="1"/>
            </p:cNvSpPr>
            <p:nvPr/>
          </p:nvSpPr>
          <p:spPr bwMode="gray">
            <a:xfrm>
              <a:off x="1008" y="2112"/>
              <a:ext cx="1008" cy="1680"/>
            </a:xfrm>
            <a:prstGeom prst="roundRect">
              <a:avLst>
                <a:gd name="adj" fmla="val 7935"/>
              </a:avLst>
            </a:prstGeom>
            <a:gradFill rotWithShape="1">
              <a:gsLst>
                <a:gs pos="0">
                  <a:srgbClr val="3B5893"/>
                </a:gs>
                <a:gs pos="100000">
                  <a:srgbClr val="6699FF"/>
                </a:gs>
              </a:gsLst>
              <a:lin ang="5400000" scaled="1"/>
            </a:gradFill>
            <a:ln>
              <a:noFill/>
            </a:ln>
            <a:effectLst>
              <a:prstShdw prst="shdw12">
                <a:srgbClr val="000000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8221" name="AutoShape 33"/>
            <p:cNvSpPr>
              <a:spLocks noChangeArrowheads="1"/>
            </p:cNvSpPr>
            <p:nvPr/>
          </p:nvSpPr>
          <p:spPr bwMode="gray">
            <a:xfrm>
              <a:off x="960" y="1104"/>
              <a:ext cx="1104" cy="1296"/>
            </a:xfrm>
            <a:prstGeom prst="roundRect">
              <a:avLst>
                <a:gd name="adj" fmla="val 17509"/>
              </a:avLst>
            </a:prstGeom>
            <a:solidFill>
              <a:srgbClr val="4E91D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8222" name="AutoShape 34"/>
            <p:cNvSpPr>
              <a:spLocks noChangeArrowheads="1"/>
            </p:cNvSpPr>
            <p:nvPr/>
          </p:nvSpPr>
          <p:spPr bwMode="gray">
            <a:xfrm>
              <a:off x="986" y="2044"/>
              <a:ext cx="1056" cy="32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93BC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8223" name="AutoShape 35"/>
            <p:cNvSpPr>
              <a:spLocks noChangeArrowheads="1"/>
            </p:cNvSpPr>
            <p:nvPr/>
          </p:nvSpPr>
          <p:spPr bwMode="gray">
            <a:xfrm>
              <a:off x="986" y="1118"/>
              <a:ext cx="1056" cy="321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CEE1F3"/>
                </a:gs>
                <a:gs pos="100000">
                  <a:srgbClr val="4E91D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31" name="Text Box 36"/>
            <p:cNvSpPr txBox="1">
              <a:spLocks noChangeArrowheads="1"/>
            </p:cNvSpPr>
            <p:nvPr/>
          </p:nvSpPr>
          <p:spPr bwMode="gray">
            <a:xfrm>
              <a:off x="1104" y="1315"/>
              <a:ext cx="75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у 9-х</a:t>
              </a:r>
            </a:p>
            <a:p>
              <a:pPr algn="ctr">
                <a:defRPr/>
              </a:pP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ru-RU" altLang="ru-RU" sz="20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класах</a:t>
              </a: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endParaRPr lang="en-US" alt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8225" name="AutoShape 47"/>
            <p:cNvSpPr>
              <a:spLocks noChangeArrowheads="1"/>
            </p:cNvSpPr>
            <p:nvPr/>
          </p:nvSpPr>
          <p:spPr bwMode="gray">
            <a:xfrm flipV="1">
              <a:off x="1077" y="3582"/>
              <a:ext cx="864" cy="144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B9D1FF"/>
                </a:gs>
                <a:gs pos="100000">
                  <a:srgbClr val="6699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8226" name="Text Box 7"/>
            <p:cNvSpPr txBox="1">
              <a:spLocks noChangeArrowheads="1"/>
            </p:cNvSpPr>
            <p:nvPr/>
          </p:nvSpPr>
          <p:spPr bwMode="gray">
            <a:xfrm>
              <a:off x="960" y="1824"/>
              <a:ext cx="1077" cy="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1200" b="1" dirty="0" smtClean="0">
                  <a:solidFill>
                    <a:srgbClr val="FFFFFF"/>
                  </a:solidFill>
                  <a:latin typeface="Arial" pitchFamily="34" charset="0"/>
                </a:rPr>
                <a:t>«практикум з </a:t>
              </a:r>
              <a:r>
                <a:rPr lang="ru-RU" altLang="ru-RU" sz="1200" b="1" dirty="0" err="1" smtClean="0">
                  <a:solidFill>
                    <a:srgbClr val="FFFFFF"/>
                  </a:solidFill>
                  <a:latin typeface="Arial" pitchFamily="34" charset="0"/>
                </a:rPr>
                <a:t>правопису</a:t>
              </a:r>
              <a:r>
                <a:rPr lang="ru-RU" altLang="ru-RU" sz="1200" b="1" dirty="0" smtClean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200" b="1" dirty="0" err="1" smtClean="0">
                  <a:solidFill>
                    <a:srgbClr val="FFFFFF"/>
                  </a:solidFill>
                  <a:latin typeface="Arial" pitchFamily="34" charset="0"/>
                </a:rPr>
                <a:t>української</a:t>
              </a:r>
              <a:r>
                <a:rPr lang="ru-RU" altLang="ru-RU" sz="1200" b="1" dirty="0" smtClean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200" b="1" dirty="0" err="1" smtClean="0">
                  <a:solidFill>
                    <a:srgbClr val="FFFFFF"/>
                  </a:solidFill>
                  <a:latin typeface="Arial" pitchFamily="34" charset="0"/>
                </a:rPr>
                <a:t>мови</a:t>
              </a:r>
              <a:r>
                <a:rPr lang="ru-RU" altLang="ru-RU" sz="1200" b="1" dirty="0" smtClean="0">
                  <a:solidFill>
                    <a:srgbClr val="FFFFFF"/>
                  </a:solidFill>
                  <a:latin typeface="Arial" pitchFamily="34" charset="0"/>
                </a:rPr>
                <a:t>», «</a:t>
              </a:r>
              <a:r>
                <a:rPr lang="ru-RU" altLang="ru-RU" sz="1200" b="1" dirty="0" err="1" smtClean="0">
                  <a:solidFill>
                    <a:srgbClr val="FFFFFF"/>
                  </a:solidFill>
                  <a:latin typeface="Arial" pitchFamily="34" charset="0"/>
                </a:rPr>
                <a:t>основи</a:t>
              </a:r>
              <a:r>
                <a:rPr lang="ru-RU" altLang="ru-RU" sz="1200" b="1" dirty="0" smtClean="0">
                  <a:solidFill>
                    <a:srgbClr val="FFFFFF"/>
                  </a:solidFill>
                  <a:latin typeface="Arial" pitchFamily="34" charset="0"/>
                </a:rPr>
                <a:t>  </a:t>
              </a:r>
              <a:r>
                <a:rPr lang="ru-RU" altLang="ru-RU" sz="1200" b="1" dirty="0" err="1" smtClean="0">
                  <a:solidFill>
                    <a:srgbClr val="FFFFFF"/>
                  </a:solidFill>
                  <a:latin typeface="Arial" pitchFamily="34" charset="0"/>
                </a:rPr>
                <a:t>комп’ютерної</a:t>
              </a:r>
              <a:r>
                <a:rPr lang="ru-RU" altLang="ru-RU" sz="1200" b="1" dirty="0" smtClean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200" b="1" dirty="0" err="1" smtClean="0">
                  <a:solidFill>
                    <a:srgbClr val="FFFFFF"/>
                  </a:solidFill>
                  <a:latin typeface="Arial" pitchFamily="34" charset="0"/>
                </a:rPr>
                <a:t>графіки</a:t>
              </a:r>
              <a:r>
                <a:rPr lang="ru-RU" altLang="ru-RU" sz="1200" b="1" dirty="0" smtClean="0">
                  <a:solidFill>
                    <a:srgbClr val="FFFFFF"/>
                  </a:solidFill>
                  <a:latin typeface="Arial" pitchFamily="34" charset="0"/>
                </a:rPr>
                <a:t>», </a:t>
              </a:r>
              <a:r>
                <a:rPr lang="ru-RU" altLang="ru-RU" sz="1050" b="1" dirty="0" smtClean="0">
                  <a:solidFill>
                    <a:srgbClr val="FFFFFF"/>
                  </a:solidFill>
                  <a:latin typeface="Arial" pitchFamily="34" charset="0"/>
                </a:rPr>
                <a:t>«</a:t>
              </a:r>
              <a:r>
                <a:rPr lang="ru-RU" altLang="ru-RU" sz="1050" b="1" dirty="0" err="1" smtClean="0">
                  <a:solidFill>
                    <a:srgbClr val="FFFFFF"/>
                  </a:solidFill>
                  <a:latin typeface="Arial" pitchFamily="34" charset="0"/>
                </a:rPr>
                <a:t>харківщинознавство</a:t>
              </a:r>
              <a:r>
                <a:rPr lang="ru-RU" altLang="ru-RU" sz="1200" b="1" dirty="0" smtClean="0">
                  <a:solidFill>
                    <a:srgbClr val="FFFFFF"/>
                  </a:solidFill>
                  <a:latin typeface="Arial" pitchFamily="34" charset="0"/>
                </a:rPr>
                <a:t>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1200" b="1" dirty="0" smtClean="0">
                  <a:solidFill>
                    <a:srgbClr val="FFFFFF"/>
                  </a:solidFill>
                  <a:latin typeface="Arial" pitchFamily="34" charset="0"/>
                </a:rPr>
                <a:t> «</a:t>
              </a:r>
              <a:r>
                <a:rPr lang="ru-RU" altLang="ru-RU" sz="1200" b="1" dirty="0" err="1" smtClean="0">
                  <a:solidFill>
                    <a:srgbClr val="FFFFFF"/>
                  </a:solidFill>
                  <a:latin typeface="Arial" pitchFamily="34" charset="0"/>
                </a:rPr>
                <a:t>світова</a:t>
              </a:r>
              <a:r>
                <a:rPr lang="ru-RU" altLang="ru-RU" sz="1200" b="1" dirty="0" smtClean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200" b="1" dirty="0" err="1" smtClean="0">
                  <a:solidFill>
                    <a:srgbClr val="FFFFFF"/>
                  </a:solidFill>
                  <a:latin typeface="Arial" pitchFamily="34" charset="0"/>
                </a:rPr>
                <a:t>література</a:t>
              </a:r>
              <a:r>
                <a:rPr lang="ru-RU" altLang="ru-RU" sz="1200" b="1" dirty="0" smtClean="0">
                  <a:solidFill>
                    <a:srgbClr val="FFFFFF"/>
                  </a:solidFill>
                  <a:latin typeface="Arial" pitchFamily="34" charset="0"/>
                </a:rPr>
                <a:t> в </a:t>
              </a:r>
              <a:r>
                <a:rPr lang="ru-RU" altLang="ru-RU" sz="1200" b="1" dirty="0" err="1" smtClean="0">
                  <a:solidFill>
                    <a:srgbClr val="FFFFFF"/>
                  </a:solidFill>
                  <a:latin typeface="Arial" pitchFamily="34" charset="0"/>
                </a:rPr>
                <a:t>контексті</a:t>
              </a:r>
              <a:r>
                <a:rPr lang="ru-RU" altLang="ru-RU" sz="1200" b="1" dirty="0" smtClean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200" b="1" dirty="0" err="1" smtClean="0">
                  <a:solidFill>
                    <a:srgbClr val="FFFFFF"/>
                  </a:solidFill>
                  <a:latin typeface="Arial" pitchFamily="34" charset="0"/>
                </a:rPr>
                <a:t>світового</a:t>
              </a:r>
              <a:r>
                <a:rPr lang="ru-RU" altLang="ru-RU" sz="1200" b="1" dirty="0" smtClean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200" b="1" dirty="0" err="1" smtClean="0">
                  <a:solidFill>
                    <a:srgbClr val="FFFFFF"/>
                  </a:solidFill>
                  <a:latin typeface="Arial" pitchFamily="34" charset="0"/>
                </a:rPr>
                <a:t>мистецтва</a:t>
              </a:r>
              <a:r>
                <a:rPr lang="ru-RU" altLang="ru-RU" sz="1200" b="1" dirty="0" smtClean="0">
                  <a:solidFill>
                    <a:srgbClr val="FFFFFF"/>
                  </a:solidFill>
                  <a:latin typeface="Arial" pitchFamily="34" charset="0"/>
                </a:rPr>
                <a:t>»,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1200" b="1" dirty="0" smtClean="0">
                  <a:solidFill>
                    <a:srgbClr val="FFFFFF"/>
                  </a:solidFill>
                  <a:latin typeface="Arial" pitchFamily="34" charset="0"/>
                </a:rPr>
                <a:t> «за </a:t>
              </a:r>
              <a:r>
                <a:rPr lang="ru-RU" altLang="ru-RU" sz="1200" b="1" dirty="0" err="1" smtClean="0">
                  <a:solidFill>
                    <a:srgbClr val="FFFFFF"/>
                  </a:solidFill>
                  <a:latin typeface="Arial" pitchFamily="34" charset="0"/>
                </a:rPr>
                <a:t>лаштунками</a:t>
              </a:r>
              <a:r>
                <a:rPr lang="ru-RU" altLang="ru-RU" sz="1200" b="1" dirty="0" smtClean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200" b="1" dirty="0" err="1" smtClean="0">
                  <a:solidFill>
                    <a:srgbClr val="FFFFFF"/>
                  </a:solidFill>
                  <a:latin typeface="Arial" pitchFamily="34" charset="0"/>
                </a:rPr>
                <a:t>шкільної</a:t>
              </a:r>
              <a:r>
                <a:rPr lang="ru-RU" altLang="ru-RU" sz="1200" b="1" dirty="0" smtClean="0">
                  <a:solidFill>
                    <a:srgbClr val="FFFFFF"/>
                  </a:solidFill>
                  <a:latin typeface="Arial" pitchFamily="34" charset="0"/>
                </a:rPr>
                <a:t> математики», </a:t>
              </a:r>
              <a:endParaRPr lang="en-US" altLang="ru-RU" sz="1200" b="1" dirty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grpSp>
        <p:nvGrpSpPr>
          <p:cNvPr id="8203" name="Group 56"/>
          <p:cNvGrpSpPr>
            <a:grpSpLocks/>
          </p:cNvGrpSpPr>
          <p:nvPr/>
        </p:nvGrpSpPr>
        <p:grpSpPr bwMode="auto">
          <a:xfrm>
            <a:off x="6035675" y="2438400"/>
            <a:ext cx="1739900" cy="3581400"/>
            <a:chOff x="3802" y="1536"/>
            <a:chExt cx="1096" cy="2256"/>
          </a:xfrm>
        </p:grpSpPr>
        <p:sp>
          <p:nvSpPr>
            <p:cNvPr id="8213" name="AutoShape 14"/>
            <p:cNvSpPr>
              <a:spLocks noChangeArrowheads="1"/>
            </p:cNvSpPr>
            <p:nvPr/>
          </p:nvSpPr>
          <p:spPr bwMode="gray">
            <a:xfrm>
              <a:off x="3856" y="2400"/>
              <a:ext cx="1008" cy="1392"/>
            </a:xfrm>
            <a:prstGeom prst="roundRect">
              <a:avLst>
                <a:gd name="adj" fmla="val 7935"/>
              </a:avLst>
            </a:prstGeom>
            <a:gradFill rotWithShape="1">
              <a:gsLst>
                <a:gs pos="0">
                  <a:srgbClr val="6B5B0B"/>
                </a:gs>
                <a:gs pos="100000">
                  <a:srgbClr val="E8C518"/>
                </a:gs>
              </a:gsLst>
              <a:lin ang="5400000" scaled="1"/>
            </a:gradFill>
            <a:ln>
              <a:noFill/>
            </a:ln>
            <a:effectLst>
              <a:prstShdw prst="shdw11">
                <a:srgbClr val="000000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8214" name="Text Box 17"/>
            <p:cNvSpPr txBox="1">
              <a:spLocks noChangeArrowheads="1"/>
            </p:cNvSpPr>
            <p:nvPr/>
          </p:nvSpPr>
          <p:spPr bwMode="gray">
            <a:xfrm>
              <a:off x="3802" y="2928"/>
              <a:ext cx="109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FFFFFF"/>
                  </a:solidFill>
                  <a:latin typeface="Arial" pitchFamily="34" charset="0"/>
                </a:rPr>
                <a:t>«основи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FFFFFF"/>
                  </a:solidFill>
                  <a:latin typeface="Arial" pitchFamily="34" charset="0"/>
                </a:rPr>
                <a:t> раціонального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FFFFFF"/>
                  </a:solidFill>
                  <a:latin typeface="Arial" pitchFamily="34" charset="0"/>
                </a:rPr>
                <a:t> споживання»</a:t>
              </a:r>
              <a:endParaRPr lang="en-US" altLang="ru-RU" sz="1600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215" name="AutoShape 42"/>
            <p:cNvSpPr>
              <a:spLocks noChangeArrowheads="1"/>
            </p:cNvSpPr>
            <p:nvPr/>
          </p:nvSpPr>
          <p:spPr bwMode="gray">
            <a:xfrm>
              <a:off x="3817" y="1536"/>
              <a:ext cx="1079" cy="1198"/>
            </a:xfrm>
            <a:prstGeom prst="roundRect">
              <a:avLst>
                <a:gd name="adj" fmla="val 17509"/>
              </a:avLst>
            </a:prstGeom>
            <a:solidFill>
              <a:srgbClr val="B59F4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8216" name="AutoShape 43"/>
            <p:cNvSpPr>
              <a:spLocks noChangeArrowheads="1"/>
            </p:cNvSpPr>
            <p:nvPr/>
          </p:nvSpPr>
          <p:spPr bwMode="gray">
            <a:xfrm>
              <a:off x="3842" y="2405"/>
              <a:ext cx="1033" cy="297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B59F43"/>
                </a:gs>
                <a:gs pos="100000">
                  <a:srgbClr val="DBD0A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8217" name="AutoShape 44"/>
            <p:cNvSpPr>
              <a:spLocks noChangeArrowheads="1"/>
            </p:cNvSpPr>
            <p:nvPr/>
          </p:nvSpPr>
          <p:spPr bwMode="gray">
            <a:xfrm>
              <a:off x="3842" y="1549"/>
              <a:ext cx="1033" cy="296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EDE8D1"/>
                </a:gs>
                <a:gs pos="100000">
                  <a:srgbClr val="B59F43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39" name="Text Box 46"/>
            <p:cNvSpPr txBox="1">
              <a:spLocks noChangeArrowheads="1"/>
            </p:cNvSpPr>
            <p:nvPr/>
          </p:nvSpPr>
          <p:spPr bwMode="gray">
            <a:xfrm>
              <a:off x="3984" y="1824"/>
              <a:ext cx="70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у 7 </a:t>
              </a:r>
            </a:p>
            <a:p>
              <a:pPr algn="ctr">
                <a:defRPr/>
              </a:pPr>
              <a:r>
                <a:rPr lang="ru-RU" altLang="ru-RU" sz="20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класах</a:t>
              </a: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endParaRPr lang="en-US" alt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8219" name="AutoShape 49"/>
            <p:cNvSpPr>
              <a:spLocks noChangeArrowheads="1"/>
            </p:cNvSpPr>
            <p:nvPr/>
          </p:nvSpPr>
          <p:spPr bwMode="gray">
            <a:xfrm flipV="1">
              <a:off x="3936" y="3600"/>
              <a:ext cx="864" cy="144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FBF5D5"/>
                </a:gs>
                <a:gs pos="100000">
                  <a:srgbClr val="E8C51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</p:grpSp>
      <p:grpSp>
        <p:nvGrpSpPr>
          <p:cNvPr id="8204" name="Group 55"/>
          <p:cNvGrpSpPr>
            <a:grpSpLocks/>
          </p:cNvGrpSpPr>
          <p:nvPr/>
        </p:nvGrpSpPr>
        <p:grpSpPr bwMode="auto">
          <a:xfrm>
            <a:off x="3810000" y="2057400"/>
            <a:ext cx="1752600" cy="3962400"/>
            <a:chOff x="2400" y="1296"/>
            <a:chExt cx="1104" cy="2496"/>
          </a:xfrm>
        </p:grpSpPr>
        <p:sp>
          <p:nvSpPr>
            <p:cNvPr id="8206" name="AutoShape 9"/>
            <p:cNvSpPr>
              <a:spLocks noChangeArrowheads="1"/>
            </p:cNvSpPr>
            <p:nvPr/>
          </p:nvSpPr>
          <p:spPr bwMode="gray">
            <a:xfrm>
              <a:off x="2464" y="2304"/>
              <a:ext cx="1008" cy="1488"/>
            </a:xfrm>
            <a:prstGeom prst="roundRect">
              <a:avLst>
                <a:gd name="adj" fmla="val 7935"/>
              </a:avLst>
            </a:prstGeom>
            <a:gradFill rotWithShape="1">
              <a:gsLst>
                <a:gs pos="0">
                  <a:srgbClr val="475E00"/>
                </a:gs>
                <a:gs pos="100000">
                  <a:srgbClr val="99CC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8207" name="AutoShape 37"/>
            <p:cNvSpPr>
              <a:spLocks noChangeArrowheads="1"/>
            </p:cNvSpPr>
            <p:nvPr/>
          </p:nvSpPr>
          <p:spPr bwMode="gray">
            <a:xfrm>
              <a:off x="2416" y="1296"/>
              <a:ext cx="1088" cy="1248"/>
            </a:xfrm>
            <a:prstGeom prst="roundRect">
              <a:avLst>
                <a:gd name="adj" fmla="val 17509"/>
              </a:avLst>
            </a:prstGeom>
            <a:solidFill>
              <a:srgbClr val="34B03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8208" name="AutoShape 38"/>
            <p:cNvSpPr>
              <a:spLocks noChangeArrowheads="1"/>
            </p:cNvSpPr>
            <p:nvPr/>
          </p:nvSpPr>
          <p:spPr bwMode="gray">
            <a:xfrm>
              <a:off x="2442" y="2202"/>
              <a:ext cx="1040" cy="31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4B034">
                    <a:alpha val="0"/>
                  </a:srgbClr>
                </a:gs>
                <a:gs pos="100000">
                  <a:srgbClr val="A3DBA3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8209" name="AutoShape 39"/>
            <p:cNvSpPr>
              <a:spLocks noChangeArrowheads="1"/>
            </p:cNvSpPr>
            <p:nvPr/>
          </p:nvSpPr>
          <p:spPr bwMode="gray">
            <a:xfrm>
              <a:off x="2442" y="1311"/>
              <a:ext cx="1040" cy="30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0F3E0"/>
                </a:gs>
                <a:gs pos="100000">
                  <a:srgbClr val="34B03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8210" name="Text Box 12"/>
            <p:cNvSpPr txBox="1">
              <a:spLocks noChangeArrowheads="1"/>
            </p:cNvSpPr>
            <p:nvPr/>
          </p:nvSpPr>
          <p:spPr bwMode="gray">
            <a:xfrm>
              <a:off x="2400" y="2352"/>
              <a:ext cx="1056" cy="1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>
                  <a:solidFill>
                    <a:srgbClr val="FFFFFF"/>
                  </a:solidFill>
                  <a:latin typeface="Arial" pitchFamily="34" charset="0"/>
                </a:rPr>
                <a:t>«живи за </a:t>
              </a:r>
              <a:r>
                <a:rPr lang="ru-RU" altLang="ru-RU" sz="1200" b="1">
                  <a:solidFill>
                    <a:srgbClr val="FFFFFF"/>
                  </a:solidFill>
                  <a:latin typeface="Arial" pitchFamily="34" charset="0"/>
                </a:rPr>
                <a:t>правилами», «пізнаємо Україну», «основи медіаграмотності», «практикум з правопису української мови», «подільність  цілих чисел»</a:t>
              </a:r>
              <a:endParaRPr lang="en-US" altLang="ru-RU" sz="1200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47" name="Text Box 41"/>
            <p:cNvSpPr txBox="1">
              <a:spLocks noChangeArrowheads="1"/>
            </p:cNvSpPr>
            <p:nvPr/>
          </p:nvSpPr>
          <p:spPr bwMode="gray">
            <a:xfrm>
              <a:off x="2705" y="1584"/>
              <a:ext cx="70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у 8-х</a:t>
              </a:r>
            </a:p>
            <a:p>
              <a:pPr>
                <a:defRPr/>
              </a:pPr>
              <a:r>
                <a:rPr lang="ru-RU" altLang="ru-RU" sz="20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класах</a:t>
              </a: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endParaRPr lang="en-US" alt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8212" name="AutoShape 48"/>
            <p:cNvSpPr>
              <a:spLocks noChangeArrowheads="1"/>
            </p:cNvSpPr>
            <p:nvPr/>
          </p:nvSpPr>
          <p:spPr bwMode="gray">
            <a:xfrm flipV="1">
              <a:off x="2544" y="3600"/>
              <a:ext cx="864" cy="144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DDEEAA"/>
                </a:gs>
                <a:gs pos="100000">
                  <a:srgbClr val="99CC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</p:grpSp>
      <p:pic>
        <p:nvPicPr>
          <p:cNvPr id="3079" name="Picture 7" descr="C:\Documents and Settings\Иятта\Рабочий стол\ЭТО СРОЧНО\Новая папка\0_7a149_a679bc59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 flipV="1">
            <a:off x="5334000" y="5872029"/>
            <a:ext cx="1165412" cy="9906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87740" y="284842"/>
            <a:ext cx="8686800" cy="6324600"/>
          </a:xfrm>
          <a:prstGeom prst="plaque">
            <a:avLst>
              <a:gd name="adj" fmla="val 11607"/>
            </a:avLst>
          </a:prstGeom>
          <a:blipFill>
            <a:blip r:embed="rId3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221" name="Picture 6" descr="C:\Documents and Settings\Иятта\Рабочий стол\ЭТО СРОЧНО\Новая папка\1283249095_school-supplies-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550" y="-96838"/>
            <a:ext cx="288607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ятиугольник 1"/>
          <p:cNvSpPr/>
          <p:nvPr/>
        </p:nvSpPr>
        <p:spPr>
          <a:xfrm>
            <a:off x="6121396" y="6174693"/>
            <a:ext cx="2946404" cy="49530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8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358914"/>
            <a:ext cx="5997624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спецкурси, курси за вибором, факультативи, гуртки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grpSp>
        <p:nvGrpSpPr>
          <p:cNvPr id="9226" name="Group 54"/>
          <p:cNvGrpSpPr>
            <a:grpSpLocks/>
          </p:cNvGrpSpPr>
          <p:nvPr/>
        </p:nvGrpSpPr>
        <p:grpSpPr bwMode="auto">
          <a:xfrm>
            <a:off x="6499225" y="1531938"/>
            <a:ext cx="2568575" cy="4497387"/>
            <a:chOff x="960" y="1104"/>
            <a:chExt cx="1174" cy="2694"/>
          </a:xfrm>
        </p:grpSpPr>
        <p:sp>
          <p:nvSpPr>
            <p:cNvPr id="9245" name="AutoShape 4"/>
            <p:cNvSpPr>
              <a:spLocks noChangeArrowheads="1"/>
            </p:cNvSpPr>
            <p:nvPr/>
          </p:nvSpPr>
          <p:spPr bwMode="gray">
            <a:xfrm>
              <a:off x="996" y="2118"/>
              <a:ext cx="1008" cy="1680"/>
            </a:xfrm>
            <a:prstGeom prst="roundRect">
              <a:avLst>
                <a:gd name="adj" fmla="val 7935"/>
              </a:avLst>
            </a:prstGeom>
            <a:gradFill rotWithShape="1">
              <a:gsLst>
                <a:gs pos="0">
                  <a:srgbClr val="3B5893"/>
                </a:gs>
                <a:gs pos="100000">
                  <a:srgbClr val="6699FF"/>
                </a:gs>
              </a:gsLst>
              <a:lin ang="5400000" scaled="1"/>
            </a:gradFill>
            <a:ln>
              <a:noFill/>
            </a:ln>
            <a:effectLst>
              <a:prstShdw prst="shdw12">
                <a:srgbClr val="000000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9246" name="AutoShape 33"/>
            <p:cNvSpPr>
              <a:spLocks noChangeArrowheads="1"/>
            </p:cNvSpPr>
            <p:nvPr/>
          </p:nvSpPr>
          <p:spPr bwMode="gray">
            <a:xfrm>
              <a:off x="960" y="1104"/>
              <a:ext cx="1104" cy="1296"/>
            </a:xfrm>
            <a:prstGeom prst="roundRect">
              <a:avLst>
                <a:gd name="adj" fmla="val 17509"/>
              </a:avLst>
            </a:prstGeom>
            <a:solidFill>
              <a:srgbClr val="4E91D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9247" name="AutoShape 34"/>
            <p:cNvSpPr>
              <a:spLocks noChangeArrowheads="1"/>
            </p:cNvSpPr>
            <p:nvPr/>
          </p:nvSpPr>
          <p:spPr bwMode="gray">
            <a:xfrm>
              <a:off x="986" y="2044"/>
              <a:ext cx="1056" cy="32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93BC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9248" name="AutoShape 35"/>
            <p:cNvSpPr>
              <a:spLocks noChangeArrowheads="1"/>
            </p:cNvSpPr>
            <p:nvPr/>
          </p:nvSpPr>
          <p:spPr bwMode="gray">
            <a:xfrm>
              <a:off x="986" y="1118"/>
              <a:ext cx="1056" cy="321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CEE1F3"/>
                </a:gs>
                <a:gs pos="100000">
                  <a:srgbClr val="4E91D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31" name="Text Box 36"/>
            <p:cNvSpPr txBox="1">
              <a:spLocks noChangeArrowheads="1"/>
            </p:cNvSpPr>
            <p:nvPr/>
          </p:nvSpPr>
          <p:spPr bwMode="gray">
            <a:xfrm>
              <a:off x="1157" y="1152"/>
              <a:ext cx="64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altLang="ru-RU" sz="20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Гуртки</a:t>
              </a:r>
              <a:endParaRPr lang="en-US" alt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9250" name="AutoShape 47"/>
            <p:cNvSpPr>
              <a:spLocks noChangeArrowheads="1"/>
            </p:cNvSpPr>
            <p:nvPr/>
          </p:nvSpPr>
          <p:spPr bwMode="gray">
            <a:xfrm flipV="1">
              <a:off x="1077" y="3582"/>
              <a:ext cx="864" cy="144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B9D1FF"/>
                </a:gs>
                <a:gs pos="100000">
                  <a:srgbClr val="6699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27" name="Text Box 7"/>
            <p:cNvSpPr txBox="1">
              <a:spLocks noChangeArrowheads="1"/>
            </p:cNvSpPr>
            <p:nvPr/>
          </p:nvSpPr>
          <p:spPr bwMode="gray">
            <a:xfrm>
              <a:off x="1057" y="1392"/>
              <a:ext cx="1077" cy="1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altLang="ru-RU" sz="1600" b="1" dirty="0">
                  <a:solidFill>
                    <a:schemeClr val="bg1"/>
                  </a:solidFill>
                  <a:latin typeface="Arial" charset="0"/>
                </a:rPr>
                <a:t>За </a:t>
              </a:r>
              <a:r>
                <a:rPr lang="ru-RU" altLang="ru-RU" sz="1600" b="1" dirty="0" err="1">
                  <a:solidFill>
                    <a:schemeClr val="bg1"/>
                  </a:solidFill>
                  <a:latin typeface="Arial" charset="0"/>
                </a:rPr>
                <a:t>кошти</a:t>
              </a:r>
              <a:r>
                <a:rPr lang="ru-RU" altLang="ru-RU" sz="1600" b="1" dirty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ru-RU" altLang="ru-RU" sz="1600" b="1" dirty="0" err="1">
                  <a:solidFill>
                    <a:schemeClr val="bg1"/>
                  </a:solidFill>
                  <a:latin typeface="Arial" charset="0"/>
                </a:rPr>
                <a:t>батьків</a:t>
              </a:r>
              <a:r>
                <a:rPr lang="ru-RU" altLang="ru-RU" sz="1600" b="1" dirty="0">
                  <a:solidFill>
                    <a:schemeClr val="bg1"/>
                  </a:solidFill>
                  <a:latin typeface="Arial" charset="0"/>
                </a:rPr>
                <a:t>: </a:t>
              </a:r>
            </a:p>
            <a:p>
              <a:pPr>
                <a:defRPr/>
              </a:pPr>
              <a:r>
                <a:rPr lang="ru-RU" altLang="ru-RU" sz="1400" b="1" dirty="0">
                  <a:solidFill>
                    <a:srgbClr val="FFFFFF"/>
                  </a:solidFill>
                  <a:latin typeface="Arial" charset="0"/>
                </a:rPr>
                <a:t>- </a:t>
              </a:r>
              <a:r>
                <a:rPr lang="ru-RU" altLang="ru-RU" sz="1400" b="1" dirty="0" err="1">
                  <a:solidFill>
                    <a:srgbClr val="FFFFFF"/>
                  </a:solidFill>
                  <a:latin typeface="Arial" charset="0"/>
                </a:rPr>
                <a:t>плавання</a:t>
              </a:r>
              <a:r>
                <a:rPr lang="ru-RU" altLang="ru-RU" sz="1400" b="1" dirty="0">
                  <a:solidFill>
                    <a:srgbClr val="FFFFFF"/>
                  </a:solidFill>
                  <a:latin typeface="Arial" charset="0"/>
                </a:rPr>
                <a:t>;</a:t>
              </a:r>
            </a:p>
            <a:p>
              <a:pPr>
                <a:defRPr/>
              </a:pPr>
              <a:r>
                <a:rPr lang="ru-RU" altLang="ru-RU" sz="1400" b="1" dirty="0">
                  <a:solidFill>
                    <a:srgbClr val="FFFFFF"/>
                  </a:solidFill>
                  <a:latin typeface="Arial" charset="0"/>
                </a:rPr>
                <a:t>- футбол;</a:t>
              </a:r>
            </a:p>
            <a:p>
              <a:pPr>
                <a:defRPr/>
              </a:pPr>
              <a:r>
                <a:rPr lang="ru-RU" altLang="ru-RU" sz="1400" b="1" dirty="0">
                  <a:solidFill>
                    <a:srgbClr val="FFFFFF"/>
                  </a:solidFill>
                  <a:latin typeface="Arial" charset="0"/>
                </a:rPr>
                <a:t>- </a:t>
              </a:r>
              <a:r>
                <a:rPr lang="ru-RU" altLang="ru-RU" sz="1400" b="1" dirty="0" err="1">
                  <a:solidFill>
                    <a:srgbClr val="FFFFFF"/>
                  </a:solidFill>
                  <a:latin typeface="Arial" charset="0"/>
                </a:rPr>
                <a:t>бальні</a:t>
              </a:r>
              <a:r>
                <a:rPr lang="ru-RU" altLang="ru-RU" sz="1400" b="1" dirty="0">
                  <a:solidFill>
                    <a:srgbClr val="FFFFFF"/>
                  </a:solidFill>
                  <a:latin typeface="Arial" charset="0"/>
                </a:rPr>
                <a:t> </a:t>
              </a:r>
              <a:r>
                <a:rPr lang="ru-RU" altLang="ru-RU" sz="1400" b="1" dirty="0" err="1">
                  <a:solidFill>
                    <a:srgbClr val="FFFFFF"/>
                  </a:solidFill>
                  <a:latin typeface="Arial" charset="0"/>
                </a:rPr>
                <a:t>танці</a:t>
              </a:r>
              <a:r>
                <a:rPr lang="ru-RU" altLang="ru-RU" sz="1400" b="1" dirty="0">
                  <a:solidFill>
                    <a:srgbClr val="FFFFFF"/>
                  </a:solidFill>
                  <a:latin typeface="Arial" charset="0"/>
                </a:rPr>
                <a:t>;</a:t>
              </a:r>
            </a:p>
            <a:p>
              <a:pPr>
                <a:defRPr/>
              </a:pPr>
              <a:r>
                <a:rPr lang="ru-RU" altLang="ru-RU" sz="1400" b="1" dirty="0">
                  <a:solidFill>
                    <a:srgbClr val="FFFFFF"/>
                  </a:solidFill>
                  <a:latin typeface="Arial" charset="0"/>
                </a:rPr>
                <a:t>- </a:t>
              </a:r>
              <a:r>
                <a:rPr lang="ru-RU" altLang="ru-RU" sz="1400" b="1" dirty="0" err="1">
                  <a:solidFill>
                    <a:srgbClr val="FFFFFF"/>
                  </a:solidFill>
                  <a:latin typeface="Arial" charset="0"/>
                </a:rPr>
                <a:t>тхеквон</a:t>
              </a:r>
              <a:r>
                <a:rPr lang="ru-RU" altLang="ru-RU" sz="1400" b="1" dirty="0">
                  <a:solidFill>
                    <a:srgbClr val="FFFFFF"/>
                  </a:solidFill>
                  <a:latin typeface="Arial" charset="0"/>
                </a:rPr>
                <a:t>-до ;</a:t>
              </a:r>
            </a:p>
            <a:p>
              <a:pPr>
                <a:defRPr/>
              </a:pPr>
              <a:r>
                <a:rPr lang="ru-RU" altLang="ru-RU" sz="1400" b="1" dirty="0">
                  <a:solidFill>
                    <a:srgbClr val="FFFFFF"/>
                  </a:solidFill>
                  <a:latin typeface="Arial" charset="0"/>
                </a:rPr>
                <a:t>- рок-н-рол;</a:t>
              </a:r>
            </a:p>
            <a:p>
              <a:pPr>
                <a:defRPr/>
              </a:pPr>
              <a:r>
                <a:rPr lang="ru-RU" altLang="ru-RU" sz="1400" b="1" dirty="0">
                  <a:solidFill>
                    <a:srgbClr val="FFFFFF"/>
                  </a:solidFill>
                  <a:latin typeface="Arial" charset="0"/>
                </a:rPr>
                <a:t>- великий </a:t>
              </a:r>
              <a:r>
                <a:rPr lang="ru-RU" altLang="ru-RU" sz="1400" b="1" dirty="0" err="1">
                  <a:solidFill>
                    <a:srgbClr val="FFFFFF"/>
                  </a:solidFill>
                  <a:latin typeface="Arial" charset="0"/>
                </a:rPr>
                <a:t>теніс</a:t>
              </a:r>
              <a:r>
                <a:rPr lang="ru-RU" altLang="ru-RU" sz="1400" b="1" dirty="0">
                  <a:solidFill>
                    <a:srgbClr val="FFFFFF"/>
                  </a:solidFill>
                  <a:latin typeface="Arial" charset="0"/>
                </a:rPr>
                <a:t>;</a:t>
              </a:r>
            </a:p>
            <a:p>
              <a:pPr marL="171450" indent="-171450">
                <a:buFontTx/>
                <a:buChar char="-"/>
                <a:defRPr/>
              </a:pPr>
              <a:r>
                <a:rPr lang="ru-RU" altLang="ru-RU" sz="1400" b="1" dirty="0" err="1">
                  <a:solidFill>
                    <a:srgbClr val="FFFFFF"/>
                  </a:solidFill>
                  <a:latin typeface="Arial" charset="0"/>
                </a:rPr>
                <a:t>колібрі</a:t>
              </a:r>
              <a:r>
                <a:rPr lang="ru-RU" altLang="ru-RU" sz="1400" b="1" dirty="0">
                  <a:solidFill>
                    <a:srgbClr val="FFFFFF"/>
                  </a:solidFill>
                  <a:latin typeface="Arial" charset="0"/>
                </a:rPr>
                <a:t>.</a:t>
              </a:r>
            </a:p>
            <a:p>
              <a:pPr marL="171450" indent="-171450" algn="ctr">
                <a:buFontTx/>
                <a:buChar char="-"/>
                <a:defRPr/>
              </a:pPr>
              <a:endParaRPr lang="ru-RU" altLang="ru-RU" sz="14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9227" name="Group 56"/>
          <p:cNvGrpSpPr>
            <a:grpSpLocks/>
          </p:cNvGrpSpPr>
          <p:nvPr/>
        </p:nvGrpSpPr>
        <p:grpSpPr bwMode="auto">
          <a:xfrm>
            <a:off x="725488" y="2028825"/>
            <a:ext cx="1865312" cy="4394200"/>
            <a:chOff x="457" y="1522"/>
            <a:chExt cx="1104" cy="2299"/>
          </a:xfrm>
        </p:grpSpPr>
        <p:sp>
          <p:nvSpPr>
            <p:cNvPr id="9238" name="AutoShape 14"/>
            <p:cNvSpPr>
              <a:spLocks noChangeArrowheads="1"/>
            </p:cNvSpPr>
            <p:nvPr/>
          </p:nvSpPr>
          <p:spPr bwMode="gray">
            <a:xfrm>
              <a:off x="542" y="2400"/>
              <a:ext cx="1008" cy="1392"/>
            </a:xfrm>
            <a:prstGeom prst="roundRect">
              <a:avLst>
                <a:gd name="adj" fmla="val 7935"/>
              </a:avLst>
            </a:prstGeom>
            <a:gradFill rotWithShape="1">
              <a:gsLst>
                <a:gs pos="0">
                  <a:srgbClr val="6B5B0B"/>
                </a:gs>
                <a:gs pos="100000">
                  <a:srgbClr val="E8C518"/>
                </a:gs>
              </a:gsLst>
              <a:lin ang="5400000" scaled="1"/>
            </a:gradFill>
            <a:ln>
              <a:noFill/>
            </a:ln>
            <a:effectLst>
              <a:prstShdw prst="shdw11">
                <a:srgbClr val="000000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9239" name="AutoShape 42"/>
            <p:cNvSpPr>
              <a:spLocks noChangeArrowheads="1"/>
            </p:cNvSpPr>
            <p:nvPr/>
          </p:nvSpPr>
          <p:spPr bwMode="gray">
            <a:xfrm>
              <a:off x="457" y="1536"/>
              <a:ext cx="1079" cy="1198"/>
            </a:xfrm>
            <a:prstGeom prst="roundRect">
              <a:avLst>
                <a:gd name="adj" fmla="val 17509"/>
              </a:avLst>
            </a:prstGeom>
            <a:solidFill>
              <a:srgbClr val="B59F4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9240" name="AutoShape 43"/>
            <p:cNvSpPr>
              <a:spLocks noChangeArrowheads="1"/>
            </p:cNvSpPr>
            <p:nvPr/>
          </p:nvSpPr>
          <p:spPr bwMode="gray">
            <a:xfrm>
              <a:off x="528" y="2405"/>
              <a:ext cx="1033" cy="297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B59F43"/>
                </a:gs>
                <a:gs pos="100000">
                  <a:srgbClr val="DBD0A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9241" name="AutoShape 44"/>
            <p:cNvSpPr>
              <a:spLocks noChangeArrowheads="1"/>
            </p:cNvSpPr>
            <p:nvPr/>
          </p:nvSpPr>
          <p:spPr bwMode="gray">
            <a:xfrm>
              <a:off x="480" y="1549"/>
              <a:ext cx="1033" cy="296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EDE8D1"/>
                </a:gs>
                <a:gs pos="100000">
                  <a:srgbClr val="B59F43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39" name="Text Box 46"/>
            <p:cNvSpPr txBox="1">
              <a:spLocks noChangeArrowheads="1"/>
            </p:cNvSpPr>
            <p:nvPr/>
          </p:nvSpPr>
          <p:spPr bwMode="gray">
            <a:xfrm>
              <a:off x="672" y="1522"/>
              <a:ext cx="70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у 10 </a:t>
              </a:r>
            </a:p>
            <a:p>
              <a:pPr algn="ctr">
                <a:defRPr/>
              </a:pPr>
              <a:r>
                <a:rPr lang="ru-RU" altLang="ru-RU" sz="20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класах</a:t>
              </a: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endParaRPr lang="en-US" alt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9243" name="AutoShape 49"/>
            <p:cNvSpPr>
              <a:spLocks noChangeArrowheads="1"/>
            </p:cNvSpPr>
            <p:nvPr/>
          </p:nvSpPr>
          <p:spPr bwMode="gray">
            <a:xfrm flipV="1">
              <a:off x="622" y="3600"/>
              <a:ext cx="864" cy="144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FBF5D5"/>
                </a:gs>
                <a:gs pos="100000">
                  <a:srgbClr val="E8C51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9244" name="Text Box 17"/>
            <p:cNvSpPr txBox="1">
              <a:spLocks noChangeArrowheads="1"/>
            </p:cNvSpPr>
            <p:nvPr/>
          </p:nvSpPr>
          <p:spPr bwMode="gray">
            <a:xfrm>
              <a:off x="528" y="1856"/>
              <a:ext cx="958" cy="1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>
                  <a:solidFill>
                    <a:srgbClr val="FFFFFF"/>
                  </a:solidFill>
                  <a:latin typeface="Arial" pitchFamily="34" charset="0"/>
                </a:rPr>
                <a:t>«</a:t>
              </a:r>
              <a:r>
                <a:rPr lang="ru-RU" altLang="ru-RU" sz="1400" b="1" dirty="0" err="1">
                  <a:solidFill>
                    <a:srgbClr val="FFFFFF"/>
                  </a:solidFill>
                  <a:latin typeface="Arial" pitchFamily="34" charset="0"/>
                </a:rPr>
                <a:t>Досліджуємо</a:t>
              </a:r>
              <a:r>
                <a:rPr lang="ru-RU" altLang="ru-RU" sz="1400" b="1" dirty="0">
                  <a:solidFill>
                    <a:srgbClr val="FFFFFF"/>
                  </a:solidFill>
                  <a:latin typeface="Arial" pitchFamily="34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 err="1">
                  <a:solidFill>
                    <a:srgbClr val="FFFFFF"/>
                  </a:solidFill>
                  <a:latin typeface="Arial" pitchFamily="34" charset="0"/>
                </a:rPr>
                <a:t>історію</a:t>
              </a:r>
              <a:r>
                <a:rPr lang="ru-RU" altLang="ru-RU" sz="1400" b="1" dirty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400" b="1" dirty="0" err="1">
                  <a:solidFill>
                    <a:srgbClr val="FFFFFF"/>
                  </a:solidFill>
                  <a:latin typeface="Arial" pitchFamily="34" charset="0"/>
                </a:rPr>
                <a:t>України</a:t>
              </a:r>
              <a:r>
                <a:rPr lang="ru-RU" altLang="ru-RU" sz="1400" b="1" dirty="0">
                  <a:solidFill>
                    <a:srgbClr val="FFFFFF"/>
                  </a:solidFill>
                  <a:latin typeface="Arial" pitchFamily="34" charset="0"/>
                </a:rPr>
                <a:t>»,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400" b="1" dirty="0" smtClean="0">
                  <a:solidFill>
                    <a:srgbClr val="FFFFFF"/>
                  </a:solidFill>
                  <a:latin typeface="Arial" pitchFamily="34" charset="0"/>
                </a:rPr>
                <a:t>«</a:t>
              </a:r>
              <a:r>
                <a:rPr lang="ru-RU" altLang="ru-RU" sz="1400" b="1" u="sng" dirty="0" err="1">
                  <a:solidFill>
                    <a:srgbClr val="FFFFFF"/>
                  </a:solidFill>
                  <a:latin typeface="Arial" pitchFamily="34" charset="0"/>
                </a:rPr>
                <a:t>Г</a:t>
              </a:r>
              <a:r>
                <a:rPr lang="ru-RU" altLang="ru-RU" sz="1400" b="1" dirty="0" err="1" smtClean="0">
                  <a:solidFill>
                    <a:srgbClr val="FFFFFF"/>
                  </a:solidFill>
                  <a:latin typeface="Arial" pitchFamily="34" charset="0"/>
                </a:rPr>
                <a:t>іди</a:t>
              </a:r>
              <a:r>
                <a:rPr lang="ru-RU" altLang="ru-RU" sz="1400" b="1" dirty="0" smtClean="0">
                  <a:solidFill>
                    <a:srgbClr val="FFFFFF"/>
                  </a:solidFill>
                  <a:latin typeface="Arial" pitchFamily="34" charset="0"/>
                </a:rPr>
                <a:t>–</a:t>
              </a:r>
              <a:r>
                <a:rPr lang="ru-RU" altLang="ru-RU" sz="1400" b="1" dirty="0" err="1" smtClean="0">
                  <a:solidFill>
                    <a:srgbClr val="FFFFFF"/>
                  </a:solidFill>
                  <a:latin typeface="Arial" pitchFamily="34" charset="0"/>
                </a:rPr>
                <a:t>перекладачі</a:t>
              </a:r>
              <a:r>
                <a:rPr lang="ru-RU" altLang="ru-RU" sz="1400" b="1" dirty="0">
                  <a:solidFill>
                    <a:srgbClr val="FFFFFF"/>
                  </a:solidFill>
                  <a:latin typeface="Arial" pitchFamily="34" charset="0"/>
                </a:rPr>
                <a:t>», </a:t>
              </a:r>
              <a:r>
                <a:rPr lang="ru-RU" altLang="ru-RU" sz="1400" b="1" dirty="0" smtClean="0">
                  <a:solidFill>
                    <a:srgbClr val="FFFFFF"/>
                  </a:solidFill>
                  <a:latin typeface="Arial" pitchFamily="34" charset="0"/>
                </a:rPr>
                <a:t>«</a:t>
              </a:r>
              <a:r>
                <a:rPr lang="ru-RU" altLang="ru-RU" sz="1400" b="1" dirty="0" err="1">
                  <a:solidFill>
                    <a:srgbClr val="FFFFFF"/>
                  </a:solidFill>
                  <a:latin typeface="Arial" pitchFamily="34" charset="0"/>
                </a:rPr>
                <a:t>О</a:t>
              </a:r>
              <a:r>
                <a:rPr lang="ru-RU" altLang="ru-RU" sz="1400" b="1" dirty="0" err="1" smtClean="0">
                  <a:solidFill>
                    <a:srgbClr val="FFFFFF"/>
                  </a:solidFill>
                  <a:latin typeface="Arial" pitchFamily="34" charset="0"/>
                </a:rPr>
                <a:t>снови</a:t>
              </a:r>
              <a:r>
                <a:rPr lang="ru-RU" altLang="ru-RU" sz="1400" b="1" dirty="0" smtClean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endParaRPr lang="ru-RU" altLang="ru-RU" sz="1400" b="1" dirty="0">
                <a:solidFill>
                  <a:srgbClr val="FFFFFF"/>
                </a:solidFill>
                <a:latin typeface="Arial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>
                  <a:solidFill>
                    <a:srgbClr val="FFFFFF"/>
                  </a:solidFill>
                  <a:latin typeface="Arial" pitchFamily="34" charset="0"/>
                </a:rPr>
                <a:t>«</a:t>
              </a:r>
              <a:r>
                <a:rPr lang="ru-RU" altLang="ru-RU" sz="1400" b="1" dirty="0" err="1">
                  <a:solidFill>
                    <a:srgbClr val="FFFFFF"/>
                  </a:solidFill>
                  <a:latin typeface="Arial" pitchFamily="34" charset="0"/>
                </a:rPr>
                <a:t>створення</a:t>
              </a:r>
              <a:endParaRPr lang="ru-RU" altLang="ru-RU" sz="1400" b="1" dirty="0">
                <a:solidFill>
                  <a:srgbClr val="FFFFFF"/>
                </a:solidFill>
                <a:latin typeface="Arial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400" b="1" dirty="0" err="1">
                  <a:solidFill>
                    <a:srgbClr val="FFFFFF"/>
                  </a:solidFill>
                  <a:latin typeface="Arial" pitchFamily="34" charset="0"/>
                </a:rPr>
                <a:t>комп’ютерних</a:t>
              </a:r>
              <a:endParaRPr lang="ru-RU" altLang="ru-RU" sz="1400" b="1" dirty="0">
                <a:solidFill>
                  <a:srgbClr val="FFFFFF"/>
                </a:solidFill>
                <a:latin typeface="Arial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400" b="1" dirty="0" err="1">
                  <a:solidFill>
                    <a:srgbClr val="FFFFFF"/>
                  </a:solidFill>
                  <a:latin typeface="Arial" pitchFamily="34" charset="0"/>
                </a:rPr>
                <a:t>презентацій</a:t>
              </a:r>
              <a:r>
                <a:rPr lang="ru-RU" altLang="ru-RU" sz="1400" b="1" dirty="0">
                  <a:solidFill>
                    <a:srgbClr val="FFFFFF"/>
                  </a:solidFill>
                  <a:latin typeface="Arial" pitchFamily="34" charset="0"/>
                </a:rPr>
                <a:t>»,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400" b="1" dirty="0" smtClean="0">
                  <a:solidFill>
                    <a:srgbClr val="FFFFFF"/>
                  </a:solidFill>
                  <a:latin typeface="Arial" pitchFamily="34" charset="0"/>
                </a:rPr>
                <a:t>«Модуль </a:t>
              </a:r>
              <a:r>
                <a:rPr lang="ru-RU" altLang="ru-RU" sz="1400" b="1" dirty="0">
                  <a:solidFill>
                    <a:srgbClr val="FFFFFF"/>
                  </a:solidFill>
                  <a:latin typeface="Arial" pitchFamily="34" charset="0"/>
                </a:rPr>
                <a:t>числа»,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400" b="1" dirty="0" smtClean="0">
                  <a:solidFill>
                    <a:srgbClr val="FFFFFF"/>
                  </a:solidFill>
                  <a:latin typeface="Arial" pitchFamily="34" charset="0"/>
                </a:rPr>
                <a:t>«</a:t>
              </a:r>
              <a:r>
                <a:rPr lang="ru-RU" altLang="ru-RU" sz="1400" b="1" dirty="0" err="1">
                  <a:solidFill>
                    <a:srgbClr val="FFFFFF"/>
                  </a:solidFill>
                  <a:latin typeface="Arial" pitchFamily="34" charset="0"/>
                </a:rPr>
                <a:t>М</a:t>
              </a:r>
              <a:r>
                <a:rPr lang="ru-RU" altLang="ru-RU" sz="1400" b="1" dirty="0" err="1" smtClean="0">
                  <a:solidFill>
                    <a:srgbClr val="FFFFFF"/>
                  </a:solidFill>
                  <a:latin typeface="Arial" pitchFamily="34" charset="0"/>
                </a:rPr>
                <a:t>етоди</a:t>
              </a:r>
              <a:r>
                <a:rPr lang="ru-RU" altLang="ru-RU" sz="1400" b="1" dirty="0" smtClean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400" b="1" dirty="0" err="1">
                  <a:solidFill>
                    <a:srgbClr val="FFFFFF"/>
                  </a:solidFill>
                  <a:latin typeface="Arial" pitchFamily="34" charset="0"/>
                </a:rPr>
                <a:t>розв’язування</a:t>
              </a:r>
              <a:endParaRPr lang="ru-RU" altLang="ru-RU" sz="1400" b="1" dirty="0">
                <a:solidFill>
                  <a:srgbClr val="FFFFFF"/>
                </a:solidFill>
                <a:latin typeface="Arial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400" b="1" dirty="0" err="1">
                  <a:solidFill>
                    <a:srgbClr val="FFFFFF"/>
                  </a:solidFill>
                  <a:latin typeface="Arial" pitchFamily="34" charset="0"/>
                </a:rPr>
                <a:t>фізичних</a:t>
              </a:r>
              <a:r>
                <a:rPr lang="ru-RU" altLang="ru-RU" sz="1400" b="1" dirty="0">
                  <a:solidFill>
                    <a:srgbClr val="FFFFFF"/>
                  </a:solidFill>
                  <a:latin typeface="Arial" pitchFamily="34" charset="0"/>
                </a:rPr>
                <a:t> задач»,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400" b="1" dirty="0" smtClean="0">
                  <a:solidFill>
                    <a:srgbClr val="002060"/>
                  </a:solidFill>
                  <a:latin typeface="Arial" pitchFamily="34" charset="0"/>
                </a:rPr>
                <a:t>«</a:t>
              </a:r>
              <a:r>
                <a:rPr lang="ru-RU" altLang="ru-RU" sz="1400" b="1" dirty="0" err="1">
                  <a:solidFill>
                    <a:srgbClr val="002060"/>
                  </a:solidFill>
                  <a:latin typeface="Arial" pitchFamily="34" charset="0"/>
                </a:rPr>
                <a:t>О</a:t>
              </a:r>
              <a:r>
                <a:rPr lang="ru-RU" altLang="ru-RU" sz="1400" b="1" dirty="0" err="1" smtClean="0">
                  <a:solidFill>
                    <a:srgbClr val="002060"/>
                  </a:solidFill>
                  <a:latin typeface="Arial" pitchFamily="34" charset="0"/>
                </a:rPr>
                <a:t>снови</a:t>
              </a:r>
              <a:r>
                <a:rPr lang="ru-RU" altLang="ru-RU" sz="1400" b="1" dirty="0" smtClean="0">
                  <a:solidFill>
                    <a:srgbClr val="002060"/>
                  </a:solidFill>
                  <a:latin typeface="Arial" pitchFamily="34" charset="0"/>
                </a:rPr>
                <a:t> </a:t>
              </a:r>
              <a:r>
                <a:rPr lang="ru-RU" altLang="ru-RU" sz="1400" b="1" dirty="0">
                  <a:solidFill>
                    <a:srgbClr val="002060"/>
                  </a:solidFill>
                  <a:latin typeface="Arial" pitchFamily="34" charset="0"/>
                </a:rPr>
                <a:t>науки про </a:t>
              </a:r>
              <a:r>
                <a:rPr lang="ru-RU" altLang="ru-RU" sz="1400" b="1" dirty="0" err="1">
                  <a:solidFill>
                    <a:srgbClr val="002060"/>
                  </a:solidFill>
                  <a:latin typeface="Arial" pitchFamily="34" charset="0"/>
                </a:rPr>
                <a:t>мови</a:t>
              </a:r>
              <a:r>
                <a:rPr lang="ru-RU" altLang="ru-RU" sz="1400" b="1" dirty="0">
                  <a:solidFill>
                    <a:srgbClr val="002060"/>
                  </a:solidFill>
                  <a:latin typeface="Arial" pitchFamily="34" charset="0"/>
                </a:rPr>
                <a:t>»,</a:t>
              </a:r>
              <a:endParaRPr lang="en-US" altLang="ru-RU" sz="1400" b="1" dirty="0">
                <a:solidFill>
                  <a:srgbClr val="002060"/>
                </a:solidFill>
                <a:latin typeface="Arial" pitchFamily="34" charset="0"/>
              </a:endParaRPr>
            </a:p>
          </p:txBody>
        </p:sp>
      </p:grpSp>
      <p:grpSp>
        <p:nvGrpSpPr>
          <p:cNvPr id="9228" name="Group 55"/>
          <p:cNvGrpSpPr>
            <a:grpSpLocks/>
          </p:cNvGrpSpPr>
          <p:nvPr/>
        </p:nvGrpSpPr>
        <p:grpSpPr bwMode="auto">
          <a:xfrm>
            <a:off x="3429000" y="1371600"/>
            <a:ext cx="2133600" cy="4648200"/>
            <a:chOff x="2416" y="1296"/>
            <a:chExt cx="1088" cy="2496"/>
          </a:xfrm>
        </p:grpSpPr>
        <p:sp>
          <p:nvSpPr>
            <p:cNvPr id="9231" name="AutoShape 9"/>
            <p:cNvSpPr>
              <a:spLocks noChangeArrowheads="1"/>
            </p:cNvSpPr>
            <p:nvPr/>
          </p:nvSpPr>
          <p:spPr bwMode="gray">
            <a:xfrm>
              <a:off x="2464" y="2304"/>
              <a:ext cx="1008" cy="1488"/>
            </a:xfrm>
            <a:prstGeom prst="roundRect">
              <a:avLst>
                <a:gd name="adj" fmla="val 7935"/>
              </a:avLst>
            </a:prstGeom>
            <a:gradFill rotWithShape="1">
              <a:gsLst>
                <a:gs pos="0">
                  <a:srgbClr val="475E00"/>
                </a:gs>
                <a:gs pos="100000">
                  <a:srgbClr val="99CC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9232" name="AutoShape 37"/>
            <p:cNvSpPr>
              <a:spLocks noChangeArrowheads="1"/>
            </p:cNvSpPr>
            <p:nvPr/>
          </p:nvSpPr>
          <p:spPr bwMode="gray">
            <a:xfrm>
              <a:off x="2416" y="1296"/>
              <a:ext cx="1088" cy="1248"/>
            </a:xfrm>
            <a:prstGeom prst="roundRect">
              <a:avLst>
                <a:gd name="adj" fmla="val 17509"/>
              </a:avLst>
            </a:prstGeom>
            <a:solidFill>
              <a:srgbClr val="34B03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9233" name="AutoShape 38"/>
            <p:cNvSpPr>
              <a:spLocks noChangeArrowheads="1"/>
            </p:cNvSpPr>
            <p:nvPr/>
          </p:nvSpPr>
          <p:spPr bwMode="gray">
            <a:xfrm>
              <a:off x="2442" y="2202"/>
              <a:ext cx="1040" cy="31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4B034">
                    <a:alpha val="0"/>
                  </a:srgbClr>
                </a:gs>
                <a:gs pos="100000">
                  <a:srgbClr val="A3DBA3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9234" name="AutoShape 39"/>
            <p:cNvSpPr>
              <a:spLocks noChangeArrowheads="1"/>
            </p:cNvSpPr>
            <p:nvPr/>
          </p:nvSpPr>
          <p:spPr bwMode="gray">
            <a:xfrm>
              <a:off x="2442" y="1311"/>
              <a:ext cx="1040" cy="30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0F3E0"/>
                </a:gs>
                <a:gs pos="100000">
                  <a:srgbClr val="34B03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sp>
          <p:nvSpPr>
            <p:cNvPr id="9235" name="Text Box 12"/>
            <p:cNvSpPr txBox="1">
              <a:spLocks noChangeArrowheads="1"/>
            </p:cNvSpPr>
            <p:nvPr/>
          </p:nvSpPr>
          <p:spPr bwMode="gray">
            <a:xfrm>
              <a:off x="2496" y="1824"/>
              <a:ext cx="960" cy="1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lang="ru-RU" altLang="ru-RU" sz="1600" b="1">
                  <a:solidFill>
                    <a:srgbClr val="FFFFFF"/>
                  </a:solidFill>
                  <a:latin typeface="Arial" pitchFamily="34" charset="0"/>
                </a:rPr>
                <a:t>«Українське відродження»,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FFFFFF"/>
                  </a:solidFill>
                  <a:latin typeface="Arial" pitchFamily="34" charset="0"/>
                </a:rPr>
                <a:t>«Сучасна українська література»,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FFFFFF"/>
                  </a:solidFill>
                  <a:latin typeface="Arial" pitchFamily="34" charset="0"/>
                </a:rPr>
                <a:t>«Методи розв’язування фізичних задач»,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FFFFFF"/>
                  </a:solidFill>
                  <a:latin typeface="Arial" pitchFamily="34" charset="0"/>
                </a:rPr>
                <a:t> «Методи розв’язування задач з математики».</a:t>
              </a:r>
            </a:p>
          </p:txBody>
        </p:sp>
        <p:sp>
          <p:nvSpPr>
            <p:cNvPr id="47" name="Text Box 41"/>
            <p:cNvSpPr txBox="1">
              <a:spLocks noChangeArrowheads="1"/>
            </p:cNvSpPr>
            <p:nvPr/>
          </p:nvSpPr>
          <p:spPr bwMode="gray">
            <a:xfrm>
              <a:off x="2649" y="1382"/>
              <a:ext cx="70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в 11-х</a:t>
              </a:r>
            </a:p>
            <a:p>
              <a:pPr>
                <a:defRPr/>
              </a:pPr>
              <a:r>
                <a:rPr lang="ru-RU" altLang="ru-RU" sz="20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класах</a:t>
              </a:r>
              <a:r>
                <a:rPr lang="ru-RU" alt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endParaRPr lang="en-US" alt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9237" name="AutoShape 48"/>
            <p:cNvSpPr>
              <a:spLocks noChangeArrowheads="1"/>
            </p:cNvSpPr>
            <p:nvPr/>
          </p:nvSpPr>
          <p:spPr bwMode="gray">
            <a:xfrm flipV="1">
              <a:off x="2544" y="3600"/>
              <a:ext cx="864" cy="144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DDEEAA"/>
                </a:gs>
                <a:gs pos="100000">
                  <a:srgbClr val="99CC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</p:grpSp>
      <p:pic>
        <p:nvPicPr>
          <p:cNvPr id="3079" name="Picture 7" descr="C:\Documents and Settings\Иятта\Рабочий стол\ЭТО СРОЧНО\Новая папка\0_7a149_a679bc59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 flipV="1">
            <a:off x="5334000" y="5872029"/>
            <a:ext cx="1165412" cy="9906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sp>
        <p:nvSpPr>
          <p:cNvPr id="9230" name="Прямоугольник 3"/>
          <p:cNvSpPr>
            <a:spLocks noChangeArrowheads="1"/>
          </p:cNvSpPr>
          <p:nvPr/>
        </p:nvSpPr>
        <p:spPr bwMode="auto">
          <a:xfrm>
            <a:off x="6934200" y="3733800"/>
            <a:ext cx="1676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chemeClr val="bg1"/>
                </a:solidFill>
                <a:latin typeface="Arial" pitchFamily="34" charset="0"/>
              </a:rPr>
              <a:t>За бюджетні кошти: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pitchFamily="34" charset="0"/>
              </a:rPr>
              <a:t>-живе слово;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pitchFamily="34" charset="0"/>
              </a:rPr>
              <a:t>-Вокаліст;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pitchFamily="34" charset="0"/>
              </a:rPr>
              <a:t>-умілі ручки;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pitchFamily="34" charset="0"/>
              </a:rPr>
              <a:t>-юний географ;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pitchFamily="34" charset="0"/>
              </a:rPr>
              <a:t>-електронні музичні інструменти 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pitchFamily="34" charset="0"/>
              </a:rPr>
              <a:t>-колібрі.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76200"/>
            <a:ext cx="7941287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Учні – переможці ІІ (районного) етапу Всеукраїнських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учнівських олімпіад з базових дисциплін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 2015/2016 навчальному році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800" y="1295400"/>
            <a:ext cx="4343400" cy="304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800600" y="3505200"/>
            <a:ext cx="4183063" cy="304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410200" y="1371600"/>
            <a:ext cx="2895600" cy="17526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38200" y="4572000"/>
            <a:ext cx="3429000" cy="1976438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ятиугольник 1"/>
          <p:cNvSpPr/>
          <p:nvPr/>
        </p:nvSpPr>
        <p:spPr>
          <a:xfrm>
            <a:off x="7467600" y="6400800"/>
            <a:ext cx="1676400" cy="457200"/>
          </a:xfrm>
          <a:prstGeom prst="homePlate">
            <a:avLst/>
          </a:prstGeom>
          <a:solidFill>
            <a:srgbClr val="17A0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9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1012</TotalTime>
  <Words>1882</Words>
  <Application>Microsoft Office PowerPoint</Application>
  <PresentationFormat>Экран (4:3)</PresentationFormat>
  <Paragraphs>813</Paragraphs>
  <Slides>41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lromen</dc:creator>
  <cp:lastModifiedBy>Александра Андреевна</cp:lastModifiedBy>
  <cp:revision>82</cp:revision>
  <dcterms:modified xsi:type="dcterms:W3CDTF">2016-08-23T13:41:09Z</dcterms:modified>
</cp:coreProperties>
</file>