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8" r:id="rId3"/>
    <p:sldId id="259" r:id="rId4"/>
    <p:sldId id="261" r:id="rId5"/>
    <p:sldId id="262" r:id="rId6"/>
    <p:sldId id="265" r:id="rId7"/>
    <p:sldId id="267" r:id="rId8"/>
    <p:sldId id="266" r:id="rId9"/>
    <p:sldId id="268" r:id="rId10"/>
    <p:sldId id="269" r:id="rId11"/>
    <p:sldId id="271" r:id="rId12"/>
    <p:sldId id="270" r:id="rId13"/>
    <p:sldId id="273" r:id="rId14"/>
    <p:sldId id="274" r:id="rId15"/>
    <p:sldId id="275" r:id="rId16"/>
    <p:sldId id="276" r:id="rId1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15" autoAdjust="0"/>
    <p:restoredTop sz="94590" autoAdjust="0"/>
  </p:normalViewPr>
  <p:slideViewPr>
    <p:cSldViewPr>
      <p:cViewPr varScale="1">
        <p:scale>
          <a:sx n="71" d="100"/>
          <a:sy n="71" d="100"/>
        </p:scale>
        <p:origin x="-4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F8B5C-460A-4018-A5E3-A394B813D571}" type="datetimeFigureOut">
              <a:rPr lang="uk-UA" smtClean="0"/>
              <a:t>27.11.2013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13723-F8BC-4B2B-892A-DF5EAA4CB05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4566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13723-F8BC-4B2B-892A-DF5EAA4CB05C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7068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61993" y="476672"/>
            <a:ext cx="5637010" cy="882119"/>
          </a:xfrm>
        </p:spPr>
        <p:txBody>
          <a:bodyPr>
            <a:normAutofit/>
          </a:bodyPr>
          <a:lstStyle/>
          <a:p>
            <a:pPr algn="ctr"/>
            <a:r>
              <a:rPr lang="uk-UA" sz="3200" b="1" i="1" dirty="0" smtClean="0"/>
              <a:t>Харківська гімназія №172</a:t>
            </a:r>
            <a:endParaRPr lang="uk-UA" sz="32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71183"/>
            <a:ext cx="7236805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4449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608">
        <p:split orient="vert"/>
      </p:transition>
    </mc:Choice>
    <mc:Fallback>
      <p:transition spd="slow" advClick="0" advTm="860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14627"/>
            <a:ext cx="7740352" cy="5805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99364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408">
        <p:cover dir="d"/>
      </p:transition>
    </mc:Choice>
    <mc:Fallback>
      <p:transition spd="slow" advClick="0" advTm="3408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34326"/>
            <a:ext cx="7578035" cy="526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66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496">
        <p14:flash/>
      </p:transition>
    </mc:Choice>
    <mc:Fallback>
      <p:transition spd="slow" advClick="0" advTm="34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8757"/>
            <a:ext cx="8061744" cy="5988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6637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771">
        <p:randomBar dir="vert"/>
      </p:transition>
    </mc:Choice>
    <mc:Fallback>
      <p:transition spd="slow" advClick="0" advTm="2771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526669"/>
            <a:ext cx="6686128" cy="1721128"/>
          </a:xfrm>
        </p:spPr>
        <p:txBody>
          <a:bodyPr/>
          <a:lstStyle/>
          <a:p>
            <a:pPr marL="0" indent="0" algn="ctr">
              <a:buNone/>
            </a:pPr>
            <a:r>
              <a:rPr lang="uk-UA" sz="2000" dirty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Книги джерело знань. 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/>
            </a:r>
            <a:br>
              <a:rPr lang="uk-UA" sz="2000" dirty="0" smtClean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</a:br>
            <a:r>
              <a:rPr lang="uk-UA" sz="2000" dirty="0" smtClean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І </a:t>
            </a:r>
            <a:r>
              <a:rPr lang="uk-UA" sz="2000" dirty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це дійсно так. Тільки книги накопляють велику кількість знань завдання бібліотекаря та вчителя навчити дітей використовувати їх та користуватися ними протягом цілого життя. </a:t>
            </a:r>
            <a:endParaRPr lang="uk-UA" sz="20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5726"/>
            <a:ext cx="2995494" cy="224662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365104"/>
            <a:ext cx="3130426" cy="234781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83568"/>
            <a:ext cx="2983880" cy="223791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43" y="4094457"/>
            <a:ext cx="3111987" cy="233399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0932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183">
        <p14:gallery dir="l"/>
      </p:transition>
    </mc:Choice>
    <mc:Fallback>
      <p:transition spd="slow" advClick="0" advTm="31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861048"/>
            <a:ext cx="3600400" cy="2700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0219" y="3717032"/>
            <a:ext cx="4423781" cy="2520280"/>
          </a:xfrm>
        </p:spPr>
        <p:txBody>
          <a:bodyPr/>
          <a:lstStyle/>
          <a:p>
            <a:pPr marL="0" indent="0" algn="l">
              <a:buNone/>
            </a:pPr>
            <a:r>
              <a:rPr lang="uk-UA" sz="2000" dirty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Ми навчаємо дітей давати 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/>
            </a:r>
            <a:br>
              <a:rPr lang="uk-UA" sz="2000" dirty="0" smtClean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</a:br>
            <a:r>
              <a:rPr lang="uk-UA" sz="2000" dirty="0" smtClean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характеристику </a:t>
            </a:r>
            <a:r>
              <a:rPr lang="uk-UA" sz="2000" dirty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книгам, 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/>
            </a:r>
            <a:br>
              <a:rPr lang="uk-UA" sz="2000" dirty="0" smtClean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</a:br>
            <a:r>
              <a:rPr lang="uk-UA" sz="2000" dirty="0" smtClean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виражати </a:t>
            </a:r>
            <a:r>
              <a:rPr lang="uk-UA" sz="2000" dirty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свою думку, 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/>
            </a:r>
            <a:br>
              <a:rPr lang="uk-UA" sz="2000" dirty="0" smtClean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</a:br>
            <a:r>
              <a:rPr lang="uk-UA" sz="2000" dirty="0" smtClean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навчаємо </a:t>
            </a:r>
            <a:r>
              <a:rPr lang="uk-UA" sz="2000" dirty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самостійно 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/>
            </a:r>
            <a:br>
              <a:rPr lang="uk-UA" sz="2000" dirty="0" smtClean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</a:br>
            <a:r>
              <a:rPr lang="uk-UA" sz="2000" dirty="0" smtClean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підбирати </a:t>
            </a:r>
            <a:r>
              <a:rPr lang="uk-UA" sz="2000" dirty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матеріали, 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/>
            </a:r>
            <a:br>
              <a:rPr lang="uk-UA" sz="2000" dirty="0" smtClean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</a:br>
            <a:r>
              <a:rPr lang="uk-UA" sz="2000" dirty="0" smtClean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готувати </a:t>
            </a:r>
            <a:r>
              <a:rPr lang="uk-UA" sz="2000" dirty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реферати, 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/>
            </a:r>
            <a:br>
              <a:rPr lang="uk-UA" sz="2000" dirty="0" smtClean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</a:br>
            <a:r>
              <a:rPr lang="uk-UA" sz="2000" dirty="0" smtClean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користуватися </a:t>
            </a:r>
            <a:r>
              <a:rPr lang="uk-UA" sz="2000" dirty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енциклопедіями. </a:t>
            </a:r>
            <a:endParaRPr lang="uk-UA" sz="20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764704"/>
            <a:ext cx="3552394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76" y="404664"/>
            <a:ext cx="4162540" cy="3121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62830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975">
        <p14:prism isContent="1"/>
      </p:transition>
    </mc:Choice>
    <mc:Fallback>
      <p:transition spd="slow" advClick="0" advTm="29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25144"/>
            <a:ext cx="6512511" cy="1865144"/>
          </a:xfrm>
        </p:spPr>
        <p:txBody>
          <a:bodyPr/>
          <a:lstStyle/>
          <a:p>
            <a:pPr marL="0" indent="0">
              <a:buNone/>
            </a:pPr>
            <a:r>
              <a:rPr lang="uk-UA" sz="2000" dirty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Спільні зусилля педагога та бібліотекаря мають дуже добрі наслідки для творчої роботи з дітьми, допомагають гармонійному розвитку особистості дитини, формують систему роботи з дитячою книгою. </a:t>
            </a:r>
            <a:endParaRPr lang="uk-UA" sz="20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32656"/>
            <a:ext cx="2886558" cy="2545783"/>
          </a:xfr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204864"/>
            <a:ext cx="3450225" cy="2394060"/>
          </a:xfr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9" y="332656"/>
            <a:ext cx="333375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87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779">
        <p14:conveyor dir="l"/>
      </p:transition>
    </mc:Choice>
    <mc:Fallback>
      <p:transition spd="slow" advClick="0" advTm="477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437112"/>
            <a:ext cx="6512511" cy="2086168"/>
          </a:xfrm>
        </p:spPr>
        <p:txBody>
          <a:bodyPr/>
          <a:lstStyle/>
          <a:p>
            <a:pPr marL="0" indent="0" algn="ctr">
              <a:buNone/>
            </a:pPr>
            <a:r>
              <a:rPr lang="uk-UA" sz="2000" dirty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Відмінними рисами українського національного характеру є щедрість, повага до людини, працелюбність, милосердя. Ці якості утворюють основу моральної культури. Прилучення до українських традицій починається з вивчення культурних цінностей українського народу.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60648"/>
            <a:ext cx="6156686" cy="4104456"/>
          </a:xfrm>
          <a:ln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23244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8386">
        <p14:shred/>
      </p:transition>
    </mc:Choice>
    <mc:Fallback>
      <p:transition spd="slow" advClick="0" advTm="83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620688"/>
            <a:ext cx="7118176" cy="532859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uk-UA" sz="2800" i="1" dirty="0" smtClean="0">
                <a:solidFill>
                  <a:srgbClr val="7030A0"/>
                </a:solidFill>
                <a:effectLst/>
                <a:latin typeface="Book Antiqua" panose="02040602050305030304" pitchFamily="18" charset="0"/>
              </a:rPr>
              <a:t>Школо </a:t>
            </a:r>
            <a:r>
              <a:rPr lang="uk-UA" sz="2800" i="1" dirty="0">
                <a:solidFill>
                  <a:srgbClr val="7030A0"/>
                </a:solidFill>
                <a:effectLst/>
                <a:latin typeface="Book Antiqua" panose="02040602050305030304" pitchFamily="18" charset="0"/>
              </a:rPr>
              <a:t>наша, школо, </a:t>
            </a:r>
            <a:br>
              <a:rPr lang="uk-UA" sz="2800" i="1" dirty="0">
                <a:solidFill>
                  <a:srgbClr val="7030A0"/>
                </a:solidFill>
                <a:effectLst/>
                <a:latin typeface="Book Antiqua" panose="02040602050305030304" pitchFamily="18" charset="0"/>
              </a:rPr>
            </a:br>
            <a:r>
              <a:rPr lang="uk-UA" sz="2800" i="1" dirty="0">
                <a:solidFill>
                  <a:srgbClr val="7030A0"/>
                </a:solidFill>
                <a:effectLst/>
                <a:latin typeface="Book Antiqua" panose="02040602050305030304" pitchFamily="18" charset="0"/>
              </a:rPr>
              <a:t>Приголуб нас, мила, </a:t>
            </a:r>
            <a:br>
              <a:rPr lang="uk-UA" sz="2800" i="1" dirty="0">
                <a:solidFill>
                  <a:srgbClr val="7030A0"/>
                </a:solidFill>
                <a:effectLst/>
                <a:latin typeface="Book Antiqua" panose="02040602050305030304" pitchFamily="18" charset="0"/>
              </a:rPr>
            </a:br>
            <a:r>
              <a:rPr lang="uk-UA" sz="2800" i="1" dirty="0">
                <a:solidFill>
                  <a:srgbClr val="7030A0"/>
                </a:solidFill>
                <a:effectLst/>
                <a:latin typeface="Book Antiqua" panose="02040602050305030304" pitchFamily="18" charset="0"/>
              </a:rPr>
              <a:t>Пригорни усіх нас, </a:t>
            </a:r>
            <a:br>
              <a:rPr lang="uk-UA" sz="2800" i="1" dirty="0">
                <a:solidFill>
                  <a:srgbClr val="7030A0"/>
                </a:solidFill>
                <a:effectLst/>
                <a:latin typeface="Book Antiqua" panose="02040602050305030304" pitchFamily="18" charset="0"/>
              </a:rPr>
            </a:br>
            <a:r>
              <a:rPr lang="uk-UA" sz="2800" i="1" dirty="0">
                <a:solidFill>
                  <a:srgbClr val="7030A0"/>
                </a:solidFill>
                <a:effectLst/>
                <a:latin typeface="Book Antiqua" panose="02040602050305030304" pitchFamily="18" charset="0"/>
              </a:rPr>
              <a:t>Як голуб під крила. </a:t>
            </a:r>
            <a:br>
              <a:rPr lang="uk-UA" sz="2800" i="1" dirty="0">
                <a:solidFill>
                  <a:srgbClr val="7030A0"/>
                </a:solidFill>
                <a:effectLst/>
                <a:latin typeface="Book Antiqua" panose="02040602050305030304" pitchFamily="18" charset="0"/>
              </a:rPr>
            </a:br>
            <a:r>
              <a:rPr lang="uk-UA" sz="2800" i="1" dirty="0">
                <a:solidFill>
                  <a:srgbClr val="7030A0"/>
                </a:solidFill>
                <a:effectLst/>
                <a:latin typeface="Book Antiqua" panose="02040602050305030304" pitchFamily="18" charset="0"/>
              </a:rPr>
              <a:t>Ти нас всіх научиш, </a:t>
            </a:r>
            <a:br>
              <a:rPr lang="uk-UA" sz="2800" i="1" dirty="0">
                <a:solidFill>
                  <a:srgbClr val="7030A0"/>
                </a:solidFill>
                <a:effectLst/>
                <a:latin typeface="Book Antiqua" panose="02040602050305030304" pitchFamily="18" charset="0"/>
              </a:rPr>
            </a:br>
            <a:r>
              <a:rPr lang="uk-UA" sz="2800" i="1" dirty="0">
                <a:solidFill>
                  <a:srgbClr val="7030A0"/>
                </a:solidFill>
                <a:effectLst/>
                <a:latin typeface="Book Antiqua" panose="02040602050305030304" pitchFamily="18" charset="0"/>
              </a:rPr>
              <a:t>Як у світі жити, </a:t>
            </a:r>
            <a:br>
              <a:rPr lang="uk-UA" sz="2800" i="1" dirty="0">
                <a:solidFill>
                  <a:srgbClr val="7030A0"/>
                </a:solidFill>
                <a:effectLst/>
                <a:latin typeface="Book Antiqua" panose="02040602050305030304" pitchFamily="18" charset="0"/>
              </a:rPr>
            </a:br>
            <a:r>
              <a:rPr lang="uk-UA" sz="2800" i="1" dirty="0">
                <a:solidFill>
                  <a:srgbClr val="7030A0"/>
                </a:solidFill>
                <a:effectLst/>
                <a:latin typeface="Book Antiqua" panose="02040602050305030304" pitchFamily="18" charset="0"/>
              </a:rPr>
              <a:t>Як зло обминати, </a:t>
            </a:r>
            <a:br>
              <a:rPr lang="uk-UA" sz="2800" i="1" dirty="0">
                <a:solidFill>
                  <a:srgbClr val="7030A0"/>
                </a:solidFill>
                <a:effectLst/>
                <a:latin typeface="Book Antiqua" panose="02040602050305030304" pitchFamily="18" charset="0"/>
              </a:rPr>
            </a:br>
            <a:r>
              <a:rPr lang="uk-UA" sz="2800" i="1" dirty="0">
                <a:solidFill>
                  <a:srgbClr val="7030A0"/>
                </a:solidFill>
                <a:effectLst/>
                <a:latin typeface="Book Antiqua" panose="02040602050305030304" pitchFamily="18" charset="0"/>
              </a:rPr>
              <a:t>А добро чинити. </a:t>
            </a:r>
            <a:br>
              <a:rPr lang="uk-UA" sz="2800" i="1" dirty="0">
                <a:solidFill>
                  <a:srgbClr val="7030A0"/>
                </a:solidFill>
                <a:effectLst/>
                <a:latin typeface="Book Antiqua" panose="02040602050305030304" pitchFamily="18" charset="0"/>
              </a:rPr>
            </a:br>
            <a:r>
              <a:rPr lang="uk-UA" sz="2800" i="1" dirty="0">
                <a:solidFill>
                  <a:srgbClr val="7030A0"/>
                </a:solidFill>
                <a:effectLst/>
                <a:latin typeface="Book Antiqua" panose="02040602050305030304" pitchFamily="18" charset="0"/>
              </a:rPr>
              <a:t>Бджілоньки на квітах, </a:t>
            </a:r>
            <a:br>
              <a:rPr lang="uk-UA" sz="2800" i="1" dirty="0">
                <a:solidFill>
                  <a:srgbClr val="7030A0"/>
                </a:solidFill>
                <a:effectLst/>
                <a:latin typeface="Book Antiqua" panose="02040602050305030304" pitchFamily="18" charset="0"/>
              </a:rPr>
            </a:br>
            <a:r>
              <a:rPr lang="uk-UA" sz="2800" i="1" dirty="0">
                <a:solidFill>
                  <a:srgbClr val="7030A0"/>
                </a:solidFill>
                <a:effectLst/>
                <a:latin typeface="Book Antiqua" panose="02040602050305030304" pitchFamily="18" charset="0"/>
              </a:rPr>
              <a:t>Дітоньки – до школи, </a:t>
            </a:r>
            <a:br>
              <a:rPr lang="uk-UA" sz="2800" i="1" dirty="0">
                <a:solidFill>
                  <a:srgbClr val="7030A0"/>
                </a:solidFill>
                <a:effectLst/>
                <a:latin typeface="Book Antiqua" panose="02040602050305030304" pitchFamily="18" charset="0"/>
              </a:rPr>
            </a:br>
            <a:r>
              <a:rPr lang="uk-UA" sz="2800" i="1" dirty="0">
                <a:solidFill>
                  <a:srgbClr val="7030A0"/>
                </a:solidFill>
                <a:effectLst/>
                <a:latin typeface="Book Antiqua" panose="02040602050305030304" pitchFamily="18" charset="0"/>
              </a:rPr>
              <a:t>Там збирають мудрість, </a:t>
            </a:r>
            <a:br>
              <a:rPr lang="uk-UA" sz="2800" i="1" dirty="0">
                <a:solidFill>
                  <a:srgbClr val="7030A0"/>
                </a:solidFill>
                <a:effectLst/>
                <a:latin typeface="Book Antiqua" panose="02040602050305030304" pitchFamily="18" charset="0"/>
              </a:rPr>
            </a:br>
            <a:r>
              <a:rPr lang="uk-UA" sz="2800" i="1" dirty="0">
                <a:solidFill>
                  <a:srgbClr val="7030A0"/>
                </a:solidFill>
                <a:effectLst/>
                <a:latin typeface="Book Antiqua" panose="02040602050305030304" pitchFamily="18" charset="0"/>
              </a:rPr>
              <a:t>Як мед у полі бджоли.</a:t>
            </a:r>
            <a:r>
              <a:rPr lang="uk-UA" sz="4800" dirty="0">
                <a:effectLst/>
              </a:rPr>
              <a:t/>
            </a:r>
            <a:br>
              <a:rPr lang="uk-UA" sz="4800" dirty="0">
                <a:effectLst/>
              </a:rPr>
            </a:b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47489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11159">
        <p:push dir="u"/>
      </p:transition>
    </mc:Choice>
    <mc:Fallback>
      <p:transition spd="slow" advClick="0" advTm="11159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941168"/>
            <a:ext cx="6512511" cy="1512168"/>
          </a:xfrm>
        </p:spPr>
        <p:txBody>
          <a:bodyPr/>
          <a:lstStyle/>
          <a:p>
            <a:pPr marL="0" indent="0" algn="l">
              <a:buNone/>
            </a:pPr>
            <a:r>
              <a:rPr lang="uk-UA" sz="1800" dirty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Бібліотека – обов’язковий структурний підрозділ гімназії, який здійснює бібліотечно-інформаційне, культурно-просвітницьке забезпечення навчально-виховного процесу як в урочний  так і в позаурочний час.</a:t>
            </a:r>
            <a:endParaRPr lang="uk-UA" sz="18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76672"/>
            <a:ext cx="5997276" cy="40312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5830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6662">
        <p:fade/>
      </p:transition>
    </mc:Choice>
    <mc:Fallback>
      <p:transition spd="slow" advClick="0" advTm="66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09120"/>
            <a:ext cx="6512511" cy="1728192"/>
          </a:xfrm>
        </p:spPr>
        <p:txBody>
          <a:bodyPr/>
          <a:lstStyle/>
          <a:p>
            <a:pPr marL="0" indent="0" algn="l">
              <a:buNone/>
            </a:pPr>
            <a:r>
              <a:rPr lang="uk-UA" sz="2000" dirty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Спільні зусилля педагога та бібліотекаря 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/>
            </a:r>
            <a:br>
              <a:rPr lang="uk-UA" sz="2000" dirty="0" smtClean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</a:br>
            <a:r>
              <a:rPr lang="uk-UA" sz="2000" dirty="0" smtClean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мають дуже </a:t>
            </a:r>
            <a:r>
              <a:rPr lang="uk-UA" sz="2000" dirty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добрі наслідки для творчої роботи з дітьми, допомагають гармонійному розвитку особистості дитини, формують систему роботи з дитячою книгою.</a:t>
            </a:r>
            <a:endParaRPr lang="uk-UA" sz="20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3869521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764704"/>
            <a:ext cx="3063601" cy="41826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9035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7015">
        <p14:flip dir="r"/>
      </p:transition>
    </mc:Choice>
    <mc:Fallback>
      <p:transition spd="slow" advClick="0" advTm="70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869160"/>
            <a:ext cx="7334200" cy="1728192"/>
          </a:xfrm>
        </p:spPr>
        <p:txBody>
          <a:bodyPr/>
          <a:lstStyle/>
          <a:p>
            <a:pPr marL="0" indent="0" algn="ctr">
              <a:buNone/>
            </a:pPr>
            <a:r>
              <a:rPr lang="uk-UA" sz="2000" dirty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Інформаційні функції 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/>
            </a:r>
            <a:br>
              <a:rPr lang="uk-UA" sz="2000" dirty="0" smtClean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</a:br>
            <a:r>
              <a:rPr lang="uk-UA" sz="2000" dirty="0" smtClean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здійснюються </a:t>
            </a:r>
            <a:r>
              <a:rPr lang="uk-UA" sz="2000" dirty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за допомогою 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/>
            </a:r>
            <a:br>
              <a:rPr lang="uk-UA" sz="2000" dirty="0" smtClean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</a:br>
            <a:r>
              <a:rPr lang="uk-UA" sz="2000" dirty="0" smtClean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організації </a:t>
            </a:r>
            <a:r>
              <a:rPr lang="uk-UA" sz="2000" dirty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виставок нових надходжень, 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/>
            </a:r>
            <a:br>
              <a:rPr lang="uk-UA" sz="2000" dirty="0" smtClean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</a:br>
            <a:r>
              <a:rPr lang="uk-UA" sz="2000" dirty="0" smtClean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інформаційних </a:t>
            </a:r>
            <a:r>
              <a:rPr lang="uk-UA" sz="2000" dirty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оглядів, 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/>
            </a:r>
            <a:br>
              <a:rPr lang="uk-UA" sz="2000" dirty="0" smtClean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</a:br>
            <a:r>
              <a:rPr lang="uk-UA" sz="2000" dirty="0" smtClean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інформування </a:t>
            </a:r>
            <a:r>
              <a:rPr lang="uk-UA" sz="2000" dirty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про книги</a:t>
            </a:r>
            <a:br>
              <a:rPr lang="uk-UA" sz="2000" dirty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</a:br>
            <a:endParaRPr lang="uk-UA" sz="28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65184"/>
            <a:ext cx="3766875" cy="263176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7805"/>
            <a:ext cx="3568140" cy="2492921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132" y="2204864"/>
            <a:ext cx="3893396" cy="2520280"/>
          </a:xfrm>
        </p:spPr>
      </p:pic>
    </p:spTree>
    <p:extLst>
      <p:ext uri="{BB962C8B-B14F-4D97-AF65-F5344CB8AC3E}">
        <p14:creationId xmlns:p14="http://schemas.microsoft.com/office/powerpoint/2010/main" val="3725985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396">
        <p:fade/>
      </p:transition>
    </mc:Choice>
    <mc:Fallback>
      <p:transition spd="slow" advClick="0" advTm="53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92696"/>
            <a:ext cx="7848872" cy="58866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01602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115">
        <p:fade/>
      </p:transition>
    </mc:Choice>
    <mc:Fallback>
      <p:transition spd="slow" advClick="0" advTm="41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941168"/>
            <a:ext cx="6758136" cy="1681694"/>
          </a:xfrm>
        </p:spPr>
        <p:txBody>
          <a:bodyPr/>
          <a:lstStyle/>
          <a:p>
            <a:pPr marL="0" indent="0" algn="l">
              <a:buNone/>
            </a:pPr>
            <a:r>
              <a:rPr lang="uk-UA" sz="2000" dirty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Традиційними стали у гімназії тижні дитячої книги, які проводять бібліотекар разом з вчителем початкових класів, де діти не тільки читають книги, а й інсценізують їх  та малюють до них 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ілюстрації.</a:t>
            </a:r>
            <a:endParaRPr lang="uk-UA" sz="20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99" y="404664"/>
            <a:ext cx="5784643" cy="4338483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94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4813">
        <p:dissolve/>
      </p:transition>
    </mc:Choice>
    <mc:Fallback>
      <p:transition spd="slow" advClick="0" advTm="4813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8100392" cy="60752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38864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944">
        <p:push dir="d"/>
      </p:transition>
    </mc:Choice>
    <mc:Fallback>
      <p:transition spd="slow" advClick="0" advTm="3944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76064"/>
            <a:ext cx="7704856" cy="57786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82385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240">
        <p:push dir="d"/>
      </p:transition>
    </mc:Choice>
    <mc:Fallback>
      <p:transition spd="slow" advClick="0" advTm="324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115</TotalTime>
  <Words>146</Words>
  <Application>Microsoft Office PowerPoint</Application>
  <PresentationFormat>Экран (4:3)</PresentationFormat>
  <Paragraphs>11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Школо наша, школо,  Приголуб нас, мила,  Пригорни усіх нас,  Як голуб під крила.  Ти нас всіх научиш,  Як у світі жити,  Як зло обминати,  А добро чинити.  Бджілоньки на квітах,  Дітоньки – до школи,  Там збирають мудрість,  Як мед у полі бджоли. </vt:lpstr>
      <vt:lpstr>Бібліотека – обов’язковий структурний підрозділ гімназії, який здійснює бібліотечно-інформаційне, культурно-просвітницьке забезпечення навчально-виховного процесу як в урочний  так і в позаурочний час.</vt:lpstr>
      <vt:lpstr>Спільні зусилля педагога та бібліотекаря  мають дуже добрі наслідки для творчої роботи з дітьми, допомагають гармонійному розвитку особистості дитини, формують систему роботи з дитячою книгою.</vt:lpstr>
      <vt:lpstr>Інформаційні функції  здійснюються за допомогою  організації виставок нових надходжень,  інформаційних оглядів,  інформування про книги </vt:lpstr>
      <vt:lpstr>Презентация PowerPoint</vt:lpstr>
      <vt:lpstr>Традиційними стали у гімназії тижні дитячої книги, які проводять бібліотекар разом з вчителем початкових класів, де діти не тільки читають книги, а й інсценізують їх  та малюють до них ілюстрації.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Книги джерело знань.  І це дійсно так. Тільки книги накопляють велику кількість знань завдання бібліотекаря та вчителя навчити дітей використовувати їх та користуватися ними протягом цілого життя. </vt:lpstr>
      <vt:lpstr>Ми навчаємо дітей давати  характеристику книгам,  виражати свою думку,  навчаємо самостійно  підбирати матеріали,  готувати реферати,  користуватися енциклопедіями. </vt:lpstr>
      <vt:lpstr>Спільні зусилля педагога та бібліотекаря мають дуже добрі наслідки для творчої роботи з дітьми, допомагають гармонійному розвитку особистості дитини, формують систему роботи з дитячою книгою. </vt:lpstr>
      <vt:lpstr>Відмінними рисами українського національного характеру є щедрість, повага до людини, працелюбність, милосердя. Ці якості утворюють основу моральної культури. Прилучення до українських традицій починається з вивчення культурних цінностей українського народу.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31</cp:revision>
  <dcterms:modified xsi:type="dcterms:W3CDTF">2013-11-27T06:17:09Z</dcterms:modified>
</cp:coreProperties>
</file>