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1320" y="-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8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005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49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971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30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49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16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35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246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84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29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362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57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85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72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21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107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FA16-A4A6-4EFF-B0DC-A0AF0FEDFF69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599E-E4DD-4DB6-9992-05AD723F75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047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7159811" cy="1373070"/>
          </a:xfrm>
        </p:spPr>
        <p:txBody>
          <a:bodyPr/>
          <a:lstStyle/>
          <a:p>
            <a:r>
              <a:rPr lang="uk-UA" sz="3600" dirty="0" smtClean="0"/>
              <a:t>Наркотична залежність. Ознаки і механізми виникнення залежності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165999"/>
            <a:ext cx="4059381" cy="44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296190" cy="1080938"/>
          </a:xfrm>
        </p:spPr>
        <p:txBody>
          <a:bodyPr/>
          <a:lstStyle/>
          <a:p>
            <a:pPr algn="ctr"/>
            <a:r>
              <a:rPr lang="uk-UA" dirty="0" smtClean="0"/>
              <a:t>З якого віку настає кримінальна відповідальність?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3772" y="2088108"/>
            <a:ext cx="4503761" cy="424445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Згідно із законодавством , карна й адміністративна відповідальність настає з 16 років, а за скоєння тяжких злочинів – 14 років.</a:t>
            </a:r>
            <a:endParaRPr lang="uk-UA" sz="2800" dirty="0"/>
          </a:p>
        </p:txBody>
      </p:sp>
      <p:pic>
        <p:nvPicPr>
          <p:cNvPr id="4098" name="Picture 2" descr="https://region.center/source/VLADIMIR/Vladimir/10369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19" y="2044179"/>
            <a:ext cx="6418428" cy="48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Бережіть себе і своїх близьких.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Дякую за увагу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71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таке наркотики?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230140" y="2488019"/>
            <a:ext cx="4805916" cy="3448167"/>
          </a:xfrm>
        </p:spPr>
        <p:txBody>
          <a:bodyPr>
            <a:normAutofit/>
          </a:bodyPr>
          <a:lstStyle/>
          <a:p>
            <a:r>
              <a:rPr lang="uk-UA" dirty="0" smtClean="0"/>
              <a:t>Наркотик – будь-яка речовина, яка при введенні в організм людини може змінювати її сприйняття, поведінку, поведінку, рухові реакції.  </a:t>
            </a:r>
          </a:p>
          <a:p>
            <a:r>
              <a:rPr lang="uk-UA" dirty="0" smtClean="0"/>
              <a:t>До таких речовин належать: наркотичні речовини, алкоголь, тютюн (нікотин),кофеїн.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758668"/>
            <a:ext cx="5659391" cy="32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Залежність може бути: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0322" y="2336873"/>
            <a:ext cx="2737133" cy="359931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Психологічна</a:t>
            </a:r>
          </a:p>
          <a:p>
            <a:r>
              <a:rPr lang="uk-UA" sz="2800" dirty="0" smtClean="0"/>
              <a:t>Фізична </a:t>
            </a:r>
          </a:p>
          <a:p>
            <a:r>
              <a:rPr lang="uk-UA" sz="2800" dirty="0" smtClean="0"/>
              <a:t>Фізично й психологічною водночас</a:t>
            </a:r>
            <a:endParaRPr lang="uk-UA" sz="28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4941455" y="2235199"/>
            <a:ext cx="6567054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uk-UA" sz="2400" dirty="0" smtClean="0">
                <a:solidFill>
                  <a:prstClr val="white"/>
                </a:solidFill>
              </a:rPr>
              <a:t>Коли припиняється вживання наркотиків, то людина почувається хворою: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uk-UA" sz="2400" dirty="0" smtClean="0">
                <a:solidFill>
                  <a:prstClr val="white"/>
                </a:solidFill>
              </a:rPr>
              <a:t>- З'являється біль у м'язах,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400" dirty="0" smtClean="0">
                <a:solidFill>
                  <a:prstClr val="white"/>
                </a:solidFill>
              </a:rPr>
              <a:t>Спазми в животі,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400" dirty="0" smtClean="0">
                <a:solidFill>
                  <a:prstClr val="white"/>
                </a:solidFill>
              </a:rPr>
              <a:t>Блювота, пронос,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400" dirty="0" smtClean="0">
                <a:solidFill>
                  <a:prstClr val="white"/>
                </a:solidFill>
              </a:rPr>
              <a:t>Вона сильно пітніє,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400" dirty="0" smtClean="0">
                <a:solidFill>
                  <a:prstClr val="white"/>
                </a:solidFill>
              </a:rPr>
              <a:t>З'являється нежить,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400" dirty="0" smtClean="0">
                <a:solidFill>
                  <a:prstClr val="white"/>
                </a:solidFill>
              </a:rPr>
              <a:t>Сльозоточивість, безсоння,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400" dirty="0" smtClean="0">
                <a:solidFill>
                  <a:prstClr val="white"/>
                </a:solidFill>
              </a:rPr>
              <a:t>Безпричинний страх, дратівливість,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400" dirty="0" smtClean="0">
                <a:solidFill>
                  <a:prstClr val="white"/>
                </a:solidFill>
              </a:rPr>
              <a:t>Агресивна поведінка.</a:t>
            </a:r>
            <a:endParaRPr lang="uk-UA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10377539" cy="1080940"/>
          </a:xfrm>
        </p:spPr>
        <p:txBody>
          <a:bodyPr/>
          <a:lstStyle/>
          <a:p>
            <a:r>
              <a:rPr lang="uk-UA" dirty="0" smtClean="0"/>
              <a:t>Чому підлітки починають вживати наркотики?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85846" y="2336873"/>
            <a:ext cx="6846512" cy="4377826"/>
          </a:xfrm>
        </p:spPr>
        <p:txBody>
          <a:bodyPr>
            <a:normAutofit/>
          </a:bodyPr>
          <a:lstStyle/>
          <a:p>
            <a:r>
              <a:rPr lang="uk-UA" dirty="0" smtClean="0"/>
              <a:t>Цікавість, бажання проекспериментувати;</a:t>
            </a:r>
          </a:p>
          <a:p>
            <a:r>
              <a:rPr lang="uk-UA" dirty="0" smtClean="0"/>
              <a:t>Тиск із боку однолітків або дорослих;</a:t>
            </a:r>
          </a:p>
          <a:p>
            <a:r>
              <a:rPr lang="uk-UA" dirty="0" smtClean="0"/>
              <a:t>Прояв бунтарства (зроблю всім на зло!);</a:t>
            </a:r>
          </a:p>
          <a:p>
            <a:r>
              <a:rPr lang="uk-UA" dirty="0" smtClean="0"/>
              <a:t>Відсутність почуття відповідальності за своє життя;</a:t>
            </a:r>
          </a:p>
          <a:p>
            <a:r>
              <a:rPr lang="uk-UA" dirty="0" smtClean="0"/>
              <a:t>Нудьга, байдужість, егоїзм;</a:t>
            </a:r>
          </a:p>
          <a:p>
            <a:r>
              <a:rPr lang="uk-UA" dirty="0" smtClean="0"/>
              <a:t>Невпевненість у собі;</a:t>
            </a:r>
          </a:p>
          <a:p>
            <a:r>
              <a:rPr lang="uk-UA" dirty="0" smtClean="0"/>
              <a:t>Бажання стати більш популярним серед друзів, старших товаришів;</a:t>
            </a:r>
          </a:p>
          <a:p>
            <a:r>
              <a:rPr lang="uk-UA" dirty="0" smtClean="0"/>
              <a:t>Бажання позбутися фізичного стресу.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54" y="2620371"/>
            <a:ext cx="4389543" cy="40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10377539" cy="1080940"/>
          </a:xfrm>
        </p:spPr>
        <p:txBody>
          <a:bodyPr/>
          <a:lstStyle/>
          <a:p>
            <a:r>
              <a:rPr lang="uk-UA" dirty="0" smtClean="0"/>
              <a:t>Наслідки вживання наркотиків?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55343" y="2336874"/>
            <a:ext cx="10102517" cy="4350530"/>
          </a:xfrm>
        </p:spPr>
        <p:txBody>
          <a:bodyPr>
            <a:normAutofit/>
          </a:bodyPr>
          <a:lstStyle/>
          <a:p>
            <a:r>
              <a:rPr lang="uk-UA" dirty="0" smtClean="0"/>
              <a:t>1.Наркотики негативно впливають на головний мозок.(вини руйнують нормальні зв'язки між його клітинами. Мозок починає працювати «зі збоями», погіршується пам’ять, знижується інтелектуальні здібності.)</a:t>
            </a:r>
          </a:p>
          <a:p>
            <a:r>
              <a:rPr lang="uk-UA" dirty="0" smtClean="0"/>
              <a:t>2.Негативний вплив на ендокринну систему (порушується нормальний синтез гормонів і гальмується процеси розвитку в підлітковому віці)</a:t>
            </a:r>
          </a:p>
          <a:p>
            <a:r>
              <a:rPr lang="uk-UA" dirty="0" smtClean="0"/>
              <a:t>3.Вживання наркотичного диму призводить до порушення роботи легенів та травлення, будь - які наркотики руйнують серцево – судинну систему.</a:t>
            </a:r>
          </a:p>
          <a:p>
            <a:r>
              <a:rPr lang="uk-UA" dirty="0" smtClean="0"/>
              <a:t>Ризик зараження СНІДом.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Міфи і факти про наркотики: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67534" y="2336873"/>
            <a:ext cx="6837528" cy="399568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МІФ: торгівці наркотиками запевняють, що неможливо звикнути до   	наркотиків з першого разу їх уживання.</a:t>
            </a:r>
          </a:p>
          <a:p>
            <a:r>
              <a:rPr lang="uk-UA" dirty="0" smtClean="0"/>
              <a:t>ФАКТ: торговці першу дозу дають безкоштовно, бо вони знають, що звикання починається з першого разу. Крім того часто перша доза буває смертельною.</a:t>
            </a:r>
          </a:p>
          <a:p>
            <a:r>
              <a:rPr lang="uk-UA" dirty="0" smtClean="0"/>
              <a:t>МІФ: наркоторговці запевняють, що людина яка почала вживати 	наркотики , може з легкістю кинути.</a:t>
            </a:r>
          </a:p>
          <a:p>
            <a:r>
              <a:rPr lang="uk-UA" dirty="0" smtClean="0"/>
              <a:t>ФАКТ: залежність , яка виникає під час вживання наркотиків, формується на фізіологічному рівні й позбутися її практично неможливо. </a:t>
            </a:r>
          </a:p>
          <a:p>
            <a:endParaRPr lang="uk-UA" dirty="0"/>
          </a:p>
        </p:txBody>
      </p:sp>
      <p:pic>
        <p:nvPicPr>
          <p:cNvPr id="1026" name="Picture 2" descr="https://yandex.fr/images/_crpd/ogS5Fo770/5a93fcD0jw/a4bpvyf9puwnKHItmD0M-BSz_2ew0TXYFe6zTxA9Txm0dMfOClChl9N4K2awrTpnDB-4SRx19CEs8KIxV1Bc9zuH9-0z8vuiI357c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505998"/>
            <a:ext cx="4572000" cy="33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Словничок до теми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5242805" cy="3599315"/>
          </a:xfrm>
        </p:spPr>
        <p:txBody>
          <a:bodyPr>
            <a:noAutofit/>
          </a:bodyPr>
          <a:lstStyle/>
          <a:p>
            <a:r>
              <a:rPr lang="uk-UA" sz="2400" dirty="0" smtClean="0"/>
              <a:t>Наркотики (від грец. «наркотикос» - приголомшлений – це хімічні речовини рослинного походження або синтетичного походження, здатні викликати зміну психічного стану, систематичне вживання яких призводить до залежності)</a:t>
            </a:r>
            <a:endParaRPr lang="uk-UA" sz="2400" dirty="0"/>
          </a:p>
        </p:txBody>
      </p:sp>
      <p:pic>
        <p:nvPicPr>
          <p:cNvPr id="2050" name="Picture 2" descr="https://avatars.mds.yandex.net/get-zen_doc/1904927/pub_5dd6f64bb01a392872359f98_5dd6fa2a302888135726ae0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27" y="2336873"/>
            <a:ext cx="4891349" cy="40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Положення кримінального законодавства у сфері боротьби з розповсюдження наркотиків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НЕЗАКОННИМИ Є:</a:t>
            </a:r>
          </a:p>
          <a:p>
            <a:r>
              <a:rPr lang="uk-UA" dirty="0" smtClean="0"/>
              <a:t>- отримання наркотичних засобів в обмін на інші товари й послуги;</a:t>
            </a:r>
          </a:p>
          <a:p>
            <a:r>
              <a:rPr lang="uk-UA" dirty="0" smtClean="0"/>
              <a:t>- прийняття наркотиків як засобу сплати боргу, предмета позики або подарунка;</a:t>
            </a:r>
          </a:p>
          <a:p>
            <a:r>
              <a:rPr lang="uk-UA" dirty="0" smtClean="0"/>
              <a:t>- присвоєння знайдених наркотиків;</a:t>
            </a:r>
          </a:p>
          <a:p>
            <a:r>
              <a:rPr lang="uk-UA" dirty="0" smtClean="0"/>
              <a:t>- збирання дикорослих наркотичних рослин.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0322" y="1542197"/>
            <a:ext cx="3790078" cy="2169994"/>
          </a:xfrm>
        </p:spPr>
        <p:txBody>
          <a:bodyPr/>
          <a:lstStyle/>
          <a:p>
            <a:r>
              <a:rPr lang="uk-UA" dirty="0" smtClean="0"/>
              <a:t>В Україні діє законодавство, яке передбачає юридичну відповідальність за вчинення дій, пов'язаних із незаконним обігом наркотиків.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3" y="3480179"/>
            <a:ext cx="4419081" cy="295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Кримінальний кодекс України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У Кримінальному кодексі є розділ « Злочини у сфері обігу наркотичних засобів, психотропних речовин, їх аналогів або прекурсорів, та інші злочини проти здоров'я населення »</a:t>
            </a:r>
          </a:p>
          <a:p>
            <a:pPr marL="0" indent="0">
              <a:buNone/>
            </a:pPr>
            <a:r>
              <a:rPr lang="uk-UA" dirty="0" smtClean="0"/>
              <a:t>Цей розділ містить 19 видів злочинів пов'язаних із наркотиками.</a:t>
            </a:r>
            <a:endParaRPr lang="uk-UA" dirty="0"/>
          </a:p>
        </p:txBody>
      </p:sp>
      <p:pic>
        <p:nvPicPr>
          <p:cNvPr id="3074" name="Picture 2" descr="https://www.megakniga.com.ua/images/mod_catalog_prod/513957/507056572_02%20pri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56" y="2336800"/>
            <a:ext cx="2606176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ін">
  <a:themeElements>
    <a:clrScheme name="Берлі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і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і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TM04033917[[fn=Берлін]]</Template>
  <TotalTime>127</TotalTime>
  <Words>436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Берлін</vt:lpstr>
      <vt:lpstr>Наркотична залежність. Ознаки і механізми виникнення залежності</vt:lpstr>
      <vt:lpstr>Що таке наркотики?</vt:lpstr>
      <vt:lpstr>Залежність може бути:</vt:lpstr>
      <vt:lpstr>Чому підлітки починають вживати наркотики?</vt:lpstr>
      <vt:lpstr>Наслідки вживання наркотиків?</vt:lpstr>
      <vt:lpstr>Міфи і факти про наркотики:</vt:lpstr>
      <vt:lpstr>Словничок до теми</vt:lpstr>
      <vt:lpstr>Положення кримінального законодавства у сфері боротьби з розповсюдження наркотиків</vt:lpstr>
      <vt:lpstr>Кримінальний кодекс України</vt:lpstr>
      <vt:lpstr>З якого віку настає кримінальна відповідальність?</vt:lpstr>
      <vt:lpstr>Бережіть себе і своїх близьких.</vt:lpstr>
    </vt:vector>
  </TitlesOfParts>
  <Company>Інститут Модернізації та Змісту освіти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Наркотична залежність. Ознаки і механізми виникнення залежності</dc:title>
  <dc:creator>01</dc:creator>
  <cp:lastModifiedBy>Tatiana</cp:lastModifiedBy>
  <cp:revision>16</cp:revision>
  <dcterms:created xsi:type="dcterms:W3CDTF">2020-03-25T16:47:59Z</dcterms:created>
  <dcterms:modified xsi:type="dcterms:W3CDTF">2021-02-23T10:44:53Z</dcterms:modified>
</cp:coreProperties>
</file>