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56" r:id="rId2"/>
    <p:sldId id="281" r:id="rId3"/>
    <p:sldId id="282" r:id="rId4"/>
    <p:sldId id="320" r:id="rId5"/>
    <p:sldId id="283" r:id="rId6"/>
    <p:sldId id="284" r:id="rId7"/>
    <p:sldId id="322" r:id="rId8"/>
    <p:sldId id="321" r:id="rId9"/>
    <p:sldId id="323" r:id="rId10"/>
    <p:sldId id="289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47" r:id="rId35"/>
    <p:sldId id="348" r:id="rId36"/>
    <p:sldId id="349" r:id="rId37"/>
    <p:sldId id="350" r:id="rId38"/>
    <p:sldId id="351" r:id="rId39"/>
    <p:sldId id="352" r:id="rId40"/>
    <p:sldId id="353" r:id="rId41"/>
    <p:sldId id="354" r:id="rId42"/>
    <p:sldId id="355" r:id="rId43"/>
    <p:sldId id="356" r:id="rId44"/>
    <p:sldId id="362" r:id="rId45"/>
    <p:sldId id="363" r:id="rId46"/>
    <p:sldId id="364" r:id="rId47"/>
    <p:sldId id="365" r:id="rId48"/>
    <p:sldId id="366" r:id="rId49"/>
    <p:sldId id="367" r:id="rId50"/>
    <p:sldId id="368" r:id="rId51"/>
    <p:sldId id="369" r:id="rId52"/>
    <p:sldId id="370" r:id="rId53"/>
    <p:sldId id="371" r:id="rId54"/>
    <p:sldId id="372" r:id="rId55"/>
    <p:sldId id="373" r:id="rId56"/>
    <p:sldId id="374" r:id="rId57"/>
    <p:sldId id="375" r:id="rId58"/>
    <p:sldId id="376" r:id="rId59"/>
    <p:sldId id="377" r:id="rId60"/>
    <p:sldId id="310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</p:sldIdLst>
  <p:sldSz cx="9144000" cy="6858000" type="screen4x3"/>
  <p:notesSz cx="6761163" cy="99425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00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95596" autoAdjust="0"/>
  </p:normalViewPr>
  <p:slideViewPr>
    <p:cSldViewPr>
      <p:cViewPr varScale="1">
        <p:scale>
          <a:sx n="110" d="100"/>
          <a:sy n="110" d="100"/>
        </p:scale>
        <p:origin x="179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7E46A-8AD5-4BDF-8EB8-C349537016BC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4B365-2ED3-45F4-8277-A3C090A527B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5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761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62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EFF3929-D82D-4E08-8C45-445179AB55A3}" type="slidenum">
              <a:rPr lang="en-US" altLang="ru-RU"/>
              <a:pPr/>
              <a:t>‹№›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66454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369814-98AA-4A99-A406-92FC7935F229}" type="slidenum">
              <a:rPr lang="en-US" altLang="ru-RU"/>
              <a:pPr/>
              <a:t>1</a:t>
            </a:fld>
            <a:endParaRPr lang="en-US" alt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4342779-58C4-483B-B2B5-6EE8E0AD18F4}" type="slidenum">
              <a:rPr lang="en-US" altLang="ru-RU" sz="1200"/>
              <a:pPr algn="r"/>
              <a:t>19</a:t>
            </a:fld>
            <a:endParaRPr lang="en-US" altLang="ru-RU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C7CA6AE-A69E-49E7-A0DF-A8AE3347D4C5}" type="slidenum">
              <a:rPr lang="en-US" altLang="ru-RU" sz="1200"/>
              <a:pPr algn="r"/>
              <a:t>20</a:t>
            </a:fld>
            <a:endParaRPr lang="en-US" altLang="ru-RU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EBD019CC-C8EE-4237-AC91-4DF6814DBCC0}" type="slidenum">
              <a:rPr lang="en-US" altLang="ru-RU" sz="1200"/>
              <a:pPr algn="r"/>
              <a:t>21</a:t>
            </a:fld>
            <a:endParaRPr lang="en-US" altLang="ru-RU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6700A920-8506-4221-B6E9-38CC1B5AA6D7}" type="slidenum">
              <a:rPr lang="en-US" altLang="ru-RU" sz="1200"/>
              <a:pPr algn="r"/>
              <a:t>22</a:t>
            </a:fld>
            <a:endParaRPr lang="en-US" altLang="ru-RU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BBBF9834-1236-4711-9AA3-2F9CE98B65A6}" type="slidenum">
              <a:rPr lang="en-US" altLang="ru-RU" sz="1200"/>
              <a:pPr algn="r"/>
              <a:t>23</a:t>
            </a:fld>
            <a:endParaRPr lang="en-US" altLang="ru-RU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EB68FE75-7EE5-4D2D-AD88-0DBAA16D8CC6}" type="slidenum">
              <a:rPr lang="en-US" altLang="ru-RU" sz="1200"/>
              <a:pPr algn="r"/>
              <a:t>24</a:t>
            </a:fld>
            <a:endParaRPr lang="en-US" altLang="ru-RU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20FF71D8-1CF4-40E1-BD93-DC4331D1ED7F}" type="slidenum">
              <a:rPr lang="en-US" altLang="ru-RU" sz="1200"/>
              <a:pPr algn="r"/>
              <a:t>25</a:t>
            </a:fld>
            <a:endParaRPr lang="en-US" altLang="ru-RU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6F7CB649-61BA-4DD8-90B7-C5679AC540ED}" type="slidenum">
              <a:rPr lang="en-US" altLang="ru-RU" sz="1200"/>
              <a:pPr algn="r"/>
              <a:t>26</a:t>
            </a:fld>
            <a:endParaRPr lang="en-US" altLang="ru-RU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20891448-7F22-40F1-AC4E-E89A9F8B13BD}" type="slidenum">
              <a:rPr lang="en-US" altLang="ru-RU" sz="1200"/>
              <a:pPr algn="r"/>
              <a:t>27</a:t>
            </a:fld>
            <a:endParaRPr lang="en-US" altLang="ru-RU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D2C34EDC-C90E-4A09-B3F0-49655C679234}" type="slidenum">
              <a:rPr lang="en-US" altLang="ru-RU" sz="1200"/>
              <a:pPr algn="r"/>
              <a:t>28</a:t>
            </a:fld>
            <a:endParaRPr lang="en-US" altLang="ru-RU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42A8047-4ABB-477C-9DE2-ECF52E7BF7EE}" type="slidenum">
              <a:rPr lang="en-US" altLang="ru-RU" sz="1200"/>
              <a:pPr algn="r"/>
              <a:t>11</a:t>
            </a:fld>
            <a:endParaRPr lang="en-US" altLang="ru-RU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79013FB0-56AB-4FA2-BB69-71F32BDEA831}" type="slidenum">
              <a:rPr lang="en-US" altLang="ru-RU" sz="1200"/>
              <a:pPr algn="r"/>
              <a:t>29</a:t>
            </a:fld>
            <a:endParaRPr lang="en-US" altLang="ru-RU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BD330B96-254D-47E9-B756-1F0DE3B11FC5}" type="slidenum">
              <a:rPr lang="en-US" altLang="ru-RU" sz="1200"/>
              <a:pPr algn="r"/>
              <a:t>30</a:t>
            </a:fld>
            <a:endParaRPr lang="en-US" altLang="ru-RU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CC826B2-6B7F-4164-97C2-74DBAD2E217F}" type="slidenum">
              <a:rPr lang="en-US" altLang="ru-RU" sz="1200"/>
              <a:pPr algn="r"/>
              <a:t>31</a:t>
            </a:fld>
            <a:endParaRPr lang="en-US" altLang="ru-RU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1E417D75-81F7-4201-9CA2-95F9343F6575}" type="slidenum">
              <a:rPr lang="en-US" altLang="ru-RU" sz="1200"/>
              <a:pPr algn="r"/>
              <a:t>32</a:t>
            </a:fld>
            <a:endParaRPr lang="en-US" altLang="ru-RU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E37C81EC-084D-4590-ACF2-29617468E440}" type="slidenum">
              <a:rPr lang="en-US" altLang="ru-RU" sz="1200"/>
              <a:pPr algn="r"/>
              <a:t>33</a:t>
            </a:fld>
            <a:endParaRPr lang="en-US" altLang="ru-RU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15342EDA-AB0F-434D-9448-7FC548AC557F}" type="slidenum">
              <a:rPr lang="en-US" altLang="ru-RU" sz="1200"/>
              <a:pPr algn="r"/>
              <a:t>34</a:t>
            </a:fld>
            <a:endParaRPr lang="en-US" altLang="ru-RU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2B2DE8BB-7CB4-417A-9C49-D7ACA49ABB10}" type="slidenum">
              <a:rPr lang="en-US" altLang="ru-RU" sz="1200"/>
              <a:pPr algn="r"/>
              <a:t>35</a:t>
            </a:fld>
            <a:endParaRPr lang="en-US" altLang="ru-RU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FC7053D0-75B9-40FD-88A8-C64EACE1DD4B}" type="slidenum">
              <a:rPr lang="en-US" altLang="ru-RU" sz="1200"/>
              <a:pPr algn="r"/>
              <a:t>36</a:t>
            </a:fld>
            <a:endParaRPr lang="en-US" altLang="ru-RU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F08086EF-706B-4AE8-8B0A-AA8960F59B5E}" type="slidenum">
              <a:rPr lang="en-US" altLang="ru-RU" sz="1200"/>
              <a:pPr algn="r"/>
              <a:t>37</a:t>
            </a:fld>
            <a:endParaRPr lang="en-US" altLang="ru-RU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6CC7CE2-09A1-49FF-9A8C-A52DDBBC4331}" type="slidenum">
              <a:rPr lang="ru-RU" altLang="en-US"/>
              <a:pPr eaLnBrk="1" hangingPunct="1"/>
              <a:t>44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61143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6C29AE02-12C9-42DF-BF8B-0367E912FDC1}" type="slidenum">
              <a:rPr lang="en-US" altLang="ru-RU" sz="1200"/>
              <a:pPr algn="r"/>
              <a:t>12</a:t>
            </a:fld>
            <a:endParaRPr lang="en-US" altLang="ru-RU" sz="120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F3929-D82D-4E08-8C45-445179AB55A3}" type="slidenum">
              <a:rPr lang="en-US" altLang="ru-RU" smtClean="0"/>
              <a:pPr/>
              <a:t>63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16346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2B9ACD34-261D-433E-BC3B-C8122DB89EA0}" type="slidenum">
              <a:rPr lang="en-US" altLang="ru-RU" sz="1200"/>
              <a:pPr algn="r"/>
              <a:t>13</a:t>
            </a:fld>
            <a:endParaRPr lang="en-US" altLang="ru-RU" sz="120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1BC7423-D5B3-4B2B-8B83-549FB875B279}" type="slidenum">
              <a:rPr lang="en-US" altLang="ru-RU" sz="1200"/>
              <a:pPr algn="r"/>
              <a:t>14</a:t>
            </a:fld>
            <a:endParaRPr lang="en-US" altLang="ru-RU" sz="120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97B32D4F-8EE2-454B-BFE8-A57B2F12BE08}" type="slidenum">
              <a:rPr lang="en-US" altLang="ru-RU" sz="1200"/>
              <a:pPr algn="r"/>
              <a:t>15</a:t>
            </a:fld>
            <a:endParaRPr lang="en-US" altLang="ru-RU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1009C830-1B94-4CCB-B887-87A3F61CFE7E}" type="slidenum">
              <a:rPr lang="en-US" altLang="ru-RU" sz="1200"/>
              <a:pPr algn="r"/>
              <a:t>16</a:t>
            </a:fld>
            <a:endParaRPr lang="en-US" altLang="ru-RU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0768CB0-DC6C-4275-B230-6BB447182A6B}" type="slidenum">
              <a:rPr lang="en-US" altLang="ru-RU" sz="1200"/>
              <a:pPr algn="r"/>
              <a:t>17</a:t>
            </a:fld>
            <a:endParaRPr lang="en-US" altLang="ru-RU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3FAC563-ADB0-4400-B4EC-080F55BF5E4C}" type="slidenum">
              <a:rPr lang="en-US" altLang="ru-RU" sz="1200"/>
              <a:pPr algn="r"/>
              <a:t>18</a:t>
            </a:fld>
            <a:endParaRPr lang="en-US" altLang="ru-RU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56388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6248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825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77000" y="609600"/>
            <a:ext cx="182880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609600"/>
            <a:ext cx="53340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37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818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5377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1371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371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914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592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3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00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470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68188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09600"/>
            <a:ext cx="7315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371600"/>
            <a:ext cx="731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105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11" Type="http://schemas.openxmlformats.org/officeDocument/2006/relationships/image" Target="../media/image8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g"/><Relationship Id="rId3" Type="http://schemas.openxmlformats.org/officeDocument/2006/relationships/image" Target="../media/image146.jpg"/><Relationship Id="rId7" Type="http://schemas.openxmlformats.org/officeDocument/2006/relationships/image" Target="../media/image15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g"/><Relationship Id="rId9" Type="http://schemas.openxmlformats.org/officeDocument/2006/relationships/image" Target="../media/image15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openxmlformats.org/officeDocument/2006/relationships/image" Target="../media/image1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png"/><Relationship Id="rId4" Type="http://schemas.openxmlformats.org/officeDocument/2006/relationships/image" Target="../media/image1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jpg"/><Relationship Id="rId4" Type="http://schemas.openxmlformats.org/officeDocument/2006/relationships/image" Target="../media/image17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jpg"/><Relationship Id="rId4" Type="http://schemas.openxmlformats.org/officeDocument/2006/relationships/image" Target="../media/image18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g"/><Relationship Id="rId3" Type="http://schemas.openxmlformats.org/officeDocument/2006/relationships/image" Target="../media/image193.jpg"/><Relationship Id="rId7" Type="http://schemas.openxmlformats.org/officeDocument/2006/relationships/image" Target="../media/image197.jp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jpg"/><Relationship Id="rId5" Type="http://schemas.openxmlformats.org/officeDocument/2006/relationships/image" Target="../media/image195.jpg"/><Relationship Id="rId4" Type="http://schemas.openxmlformats.org/officeDocument/2006/relationships/image" Target="../media/image194.jpeg"/><Relationship Id="rId9" Type="http://schemas.openxmlformats.org/officeDocument/2006/relationships/image" Target="../media/image19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jpg"/><Relationship Id="rId5" Type="http://schemas.openxmlformats.org/officeDocument/2006/relationships/image" Target="../media/image208.jpg"/><Relationship Id="rId4" Type="http://schemas.openxmlformats.org/officeDocument/2006/relationships/image" Target="../media/image20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3.jpg"/><Relationship Id="rId4" Type="http://schemas.openxmlformats.org/officeDocument/2006/relationships/image" Target="../media/image2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15.png"/><Relationship Id="rId7" Type="http://schemas.openxmlformats.org/officeDocument/2006/relationships/image" Target="../media/image219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10" Type="http://schemas.openxmlformats.org/officeDocument/2006/relationships/image" Target="../media/image222.png"/><Relationship Id="rId4" Type="http://schemas.openxmlformats.org/officeDocument/2006/relationships/image" Target="../media/image216.png"/><Relationship Id="rId9" Type="http://schemas.openxmlformats.org/officeDocument/2006/relationships/image" Target="../media/image22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1.jpeg"/><Relationship Id="rId4" Type="http://schemas.openxmlformats.org/officeDocument/2006/relationships/image" Target="../media/image24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1628800"/>
            <a:ext cx="7772400" cy="704850"/>
          </a:xfrm>
        </p:spPr>
        <p:txBody>
          <a:bodyPr/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ЗВІТ</a:t>
            </a:r>
            <a:b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ДИРЕКТОРА 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хг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№172</a:t>
            </a:r>
            <a:b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Уткіної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О.А.</a:t>
            </a:r>
            <a:b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2019/2020 </a:t>
            </a:r>
            <a:r>
              <a:rPr lang="ru-RU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2C2C70-2A90-47DD-B4C7-2A4AE87F3363}" type="slidenum">
              <a:rPr lang="uk-UA" smtClean="0"/>
              <a:t>10</a:t>
            </a:fld>
            <a:endParaRPr lang="uk-UA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9392"/>
            <a:ext cx="9144000" cy="700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2276872"/>
            <a:ext cx="4572000" cy="40010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кошти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Плавання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Бальні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танці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Таекван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-до» ;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«Великий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теніс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Лікувальна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фізкультура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«Казка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бюджетні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кошти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страдного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вокалу 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Вокаліст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l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гурток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«Ансамблевого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співу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l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Витинанка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l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Умілі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ручки»;</a:t>
            </a:r>
          </a:p>
          <a:p>
            <a:pPr algn="l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Живе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слово»;</a:t>
            </a:r>
          </a:p>
          <a:p>
            <a:pPr algn="l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Влучний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стрілець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l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Захисник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l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l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програмування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19534"/>
            <a:ext cx="334502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Гуртки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та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секції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314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2805113" y="1371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614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557338"/>
            <a:ext cx="864076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2988" y="419100"/>
            <a:ext cx="7129462" cy="7080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457200" algn="ctr" eaLnBrk="1" hangingPunct="1">
              <a:spcAft>
                <a:spcPts val="1000"/>
              </a:spcAft>
              <a:defRPr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Переможці 2019/2020 н.р.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68538" y="2492375"/>
            <a:ext cx="4967287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Aft>
                <a:spcPts val="1000"/>
              </a:spcAft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ІІ (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районний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Всеукраїнської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олімпіади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базових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дисциплін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92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Блок-схема: перфолента 17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dirty="0"/>
              <a:t>14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00113" y="341313"/>
            <a:ext cx="5232400" cy="7080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Англійська мова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42988" y="1568450"/>
            <a:ext cx="1800225" cy="24638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84188" y="4759325"/>
          <a:ext cx="8089900" cy="8239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5960">
                  <a:extLst>
                    <a:ext uri="{9D8B030D-6E8A-4147-A177-3AD203B41FA5}">
                      <a16:colId xmlns:a16="http://schemas.microsoft.com/office/drawing/2014/main" val="1237131871"/>
                    </a:ext>
                  </a:extLst>
                </a:gridCol>
                <a:gridCol w="847513">
                  <a:extLst>
                    <a:ext uri="{9D8B030D-6E8A-4147-A177-3AD203B41FA5}">
                      <a16:colId xmlns:a16="http://schemas.microsoft.com/office/drawing/2014/main" val="2760577688"/>
                    </a:ext>
                  </a:extLst>
                </a:gridCol>
                <a:gridCol w="770467">
                  <a:extLst>
                    <a:ext uri="{9D8B030D-6E8A-4147-A177-3AD203B41FA5}">
                      <a16:colId xmlns:a16="http://schemas.microsoft.com/office/drawing/2014/main" val="1215106719"/>
                    </a:ext>
                  </a:extLst>
                </a:gridCol>
                <a:gridCol w="3235960">
                  <a:extLst>
                    <a:ext uri="{9D8B030D-6E8A-4147-A177-3AD203B41FA5}">
                      <a16:colId xmlns:a16="http://schemas.microsoft.com/office/drawing/2014/main" val="3033135038"/>
                    </a:ext>
                  </a:extLst>
                </a:gridCol>
              </a:tblGrid>
              <a:tr h="823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Литвинова Анна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11-Б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ІІІ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Вєрємей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</a:t>
                      </a:r>
                      <a:endParaRPr lang="ru-RU" sz="2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Ірина</a:t>
                      </a: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Геннадіївна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3918034930"/>
                  </a:ext>
                </a:extLst>
              </a:tr>
            </a:tbl>
          </a:graphicData>
        </a:graphic>
      </p:graphicFrame>
      <p:pic>
        <p:nvPicPr>
          <p:cNvPr id="8211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947863"/>
            <a:ext cx="1947863" cy="1978025"/>
          </a:xfrm>
          <a:prstGeom prst="rect">
            <a:avLst/>
          </a:prstGeom>
          <a:noFill/>
          <a:ln>
            <a:noFill/>
          </a:ln>
          <a:effectLst>
            <a:outerShdw sx="999" sy="999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7"/>
          <a:stretch>
            <a:fillRect/>
          </a:stretch>
        </p:blipFill>
        <p:spPr bwMode="auto">
          <a:xfrm>
            <a:off x="6084888" y="1690688"/>
            <a:ext cx="1943100" cy="2522537"/>
          </a:xfrm>
          <a:prstGeom prst="rect">
            <a:avLst/>
          </a:prstGeom>
          <a:noFill/>
          <a:ln w="19050">
            <a:solidFill>
              <a:srgbClr val="4E944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39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ерфолента 2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dirty="0"/>
              <a:t>15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8888" y="338138"/>
            <a:ext cx="4267200" cy="7080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Історія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2950" y="1484313"/>
            <a:ext cx="1884363" cy="252095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9144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10247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13235" r="10149" b="15532"/>
          <a:stretch>
            <a:fillRect/>
          </a:stretch>
        </p:blipFill>
        <p:spPr bwMode="auto">
          <a:xfrm>
            <a:off x="3608388" y="2090738"/>
            <a:ext cx="17780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61963" y="4868863"/>
          <a:ext cx="8070850" cy="647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28340">
                  <a:extLst>
                    <a:ext uri="{9D8B030D-6E8A-4147-A177-3AD203B41FA5}">
                      <a16:colId xmlns:a16="http://schemas.microsoft.com/office/drawing/2014/main" val="1843258900"/>
                    </a:ext>
                  </a:extLst>
                </a:gridCol>
                <a:gridCol w="845517">
                  <a:extLst>
                    <a:ext uri="{9D8B030D-6E8A-4147-A177-3AD203B41FA5}">
                      <a16:colId xmlns:a16="http://schemas.microsoft.com/office/drawing/2014/main" val="2494633317"/>
                    </a:ext>
                  </a:extLst>
                </a:gridCol>
                <a:gridCol w="768653">
                  <a:extLst>
                    <a:ext uri="{9D8B030D-6E8A-4147-A177-3AD203B41FA5}">
                      <a16:colId xmlns:a16="http://schemas.microsoft.com/office/drawing/2014/main" val="3999502115"/>
                    </a:ext>
                  </a:extLst>
                </a:gridCol>
                <a:gridCol w="3228340">
                  <a:extLst>
                    <a:ext uri="{9D8B030D-6E8A-4147-A177-3AD203B41FA5}">
                      <a16:colId xmlns:a16="http://schemas.microsoft.com/office/drawing/2014/main" val="3072923401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Воробйова Олександра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11-А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ІІ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Біла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</a:t>
                      </a:r>
                      <a:endParaRPr lang="ru-RU" sz="18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Любов</a:t>
                      </a: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Володимирівна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 anchor="ctr"/>
                </a:tc>
                <a:extLst>
                  <a:ext uri="{0D108BD9-81ED-4DB2-BD59-A6C34878D82A}">
                    <a16:rowId xmlns:a16="http://schemas.microsoft.com/office/drawing/2014/main" val="1857218141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1771650"/>
            <a:ext cx="1935162" cy="2701925"/>
          </a:xfrm>
          <a:prstGeom prst="rect">
            <a:avLst/>
          </a:prstGeom>
          <a:noFill/>
          <a:ln w="28575">
            <a:solidFill>
              <a:srgbClr val="4E944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31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ерфолента 2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dirty="0"/>
              <a:t>16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0888" y="153988"/>
            <a:ext cx="3546475" cy="64611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Математика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2575" y="1214438"/>
            <a:ext cx="1196975" cy="168592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82575" y="4240213"/>
          <a:ext cx="8610600" cy="1565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9103">
                  <a:extLst>
                    <a:ext uri="{9D8B030D-6E8A-4147-A177-3AD203B41FA5}">
                      <a16:colId xmlns:a16="http://schemas.microsoft.com/office/drawing/2014/main" val="618823598"/>
                    </a:ext>
                  </a:extLst>
                </a:gridCol>
                <a:gridCol w="868285">
                  <a:extLst>
                    <a:ext uri="{9D8B030D-6E8A-4147-A177-3AD203B41FA5}">
                      <a16:colId xmlns:a16="http://schemas.microsoft.com/office/drawing/2014/main" val="1353798494"/>
                    </a:ext>
                  </a:extLst>
                </a:gridCol>
                <a:gridCol w="723571">
                  <a:extLst>
                    <a:ext uri="{9D8B030D-6E8A-4147-A177-3AD203B41FA5}">
                      <a16:colId xmlns:a16="http://schemas.microsoft.com/office/drawing/2014/main" val="1577696655"/>
                    </a:ext>
                  </a:extLst>
                </a:gridCol>
                <a:gridCol w="3979641">
                  <a:extLst>
                    <a:ext uri="{9D8B030D-6E8A-4147-A177-3AD203B41FA5}">
                      <a16:colId xmlns:a16="http://schemas.microsoft.com/office/drawing/2014/main" val="1988082800"/>
                    </a:ext>
                  </a:extLst>
                </a:gridCol>
              </a:tblGrid>
              <a:tr h="464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Воротинцев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Олексій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2" marR="685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7-В</a:t>
                      </a:r>
                    </a:p>
                  </a:txBody>
                  <a:tcPr marL="68592" marR="685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</a:p>
                  </a:txBody>
                  <a:tcPr marL="68592" marR="685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Пулавська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Галина </a:t>
                      </a: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Дмитрівна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92" marR="68592" marT="0" marB="0" anchor="ctr"/>
                </a:tc>
                <a:extLst>
                  <a:ext uri="{0D108BD9-81ED-4DB2-BD59-A6C34878D82A}">
                    <a16:rowId xmlns:a16="http://schemas.microsoft.com/office/drawing/2014/main" val="392220228"/>
                  </a:ext>
                </a:extLst>
              </a:tr>
              <a:tr h="540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Калашніков Максим</a:t>
                      </a:r>
                    </a:p>
                  </a:txBody>
                  <a:tcPr marL="68592" marR="685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9-В</a:t>
                      </a:r>
                    </a:p>
                  </a:txBody>
                  <a:tcPr marL="68592" marR="68592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</a:p>
                  </a:txBody>
                  <a:tcPr marL="68592" marR="68592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Пулавська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Галина </a:t>
                      </a: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Дмитрівна</a:t>
                      </a:r>
                      <a:endParaRPr lang="ru-RU" sz="18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92" marR="68592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221993"/>
                  </a:ext>
                </a:extLst>
              </a:tr>
              <a:tr h="560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Махортов Данило</a:t>
                      </a:r>
                    </a:p>
                  </a:txBody>
                  <a:tcPr marL="68592" marR="685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10-Б</a:t>
                      </a:r>
                    </a:p>
                  </a:txBody>
                  <a:tcPr marL="68592" marR="68592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</a:p>
                  </a:txBody>
                  <a:tcPr marL="68592" marR="68592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Аверіна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Людмила </a:t>
                      </a: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Геннадіївна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92" marR="68592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651443"/>
                  </a:ext>
                </a:extLst>
              </a:tr>
            </a:tbl>
          </a:graphicData>
        </a:graphic>
      </p:graphicFrame>
      <p:pic>
        <p:nvPicPr>
          <p:cNvPr id="12317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5"/>
          <a:stretch>
            <a:fillRect/>
          </a:stretch>
        </p:blipFill>
        <p:spPr bwMode="auto">
          <a:xfrm rot="-2487738">
            <a:off x="3670300" y="2052638"/>
            <a:ext cx="21875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963" y="2038350"/>
            <a:ext cx="1252537" cy="167163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125" y="1022350"/>
            <a:ext cx="1225550" cy="1709738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l="8318" t="1790" r="6243" b="11554"/>
          <a:stretch/>
        </p:blipFill>
        <p:spPr>
          <a:xfrm>
            <a:off x="7164388" y="1719263"/>
            <a:ext cx="1449387" cy="2052637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/>
          <a:srcRect l="6428" r="4258" b="8285"/>
          <a:stretch/>
        </p:blipFill>
        <p:spPr>
          <a:xfrm>
            <a:off x="5788025" y="476250"/>
            <a:ext cx="1439863" cy="206533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5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ерфолента 2"/>
          <p:cNvSpPr/>
          <p:nvPr/>
        </p:nvSpPr>
        <p:spPr>
          <a:xfrm>
            <a:off x="8245082" y="6323012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dirty="0"/>
              <a:t>12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750" y="271463"/>
            <a:ext cx="3671888" cy="76993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Географія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4342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9"/>
          <a:stretch>
            <a:fillRect/>
          </a:stretch>
        </p:blipFill>
        <p:spPr bwMode="auto">
          <a:xfrm rot="-791367">
            <a:off x="3956050" y="2074863"/>
            <a:ext cx="27178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50825" y="4591050"/>
          <a:ext cx="8610600" cy="1449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9103">
                  <a:extLst>
                    <a:ext uri="{9D8B030D-6E8A-4147-A177-3AD203B41FA5}">
                      <a16:colId xmlns:a16="http://schemas.microsoft.com/office/drawing/2014/main" val="1803463502"/>
                    </a:ext>
                  </a:extLst>
                </a:gridCol>
                <a:gridCol w="868285">
                  <a:extLst>
                    <a:ext uri="{9D8B030D-6E8A-4147-A177-3AD203B41FA5}">
                      <a16:colId xmlns:a16="http://schemas.microsoft.com/office/drawing/2014/main" val="2011561757"/>
                    </a:ext>
                  </a:extLst>
                </a:gridCol>
                <a:gridCol w="723571">
                  <a:extLst>
                    <a:ext uri="{9D8B030D-6E8A-4147-A177-3AD203B41FA5}">
                      <a16:colId xmlns:a16="http://schemas.microsoft.com/office/drawing/2014/main" val="3867192534"/>
                    </a:ext>
                  </a:extLst>
                </a:gridCol>
                <a:gridCol w="3979641">
                  <a:extLst>
                    <a:ext uri="{9D8B030D-6E8A-4147-A177-3AD203B41FA5}">
                      <a16:colId xmlns:a16="http://schemas.microsoft.com/office/drawing/2014/main" val="3560745775"/>
                    </a:ext>
                  </a:extLst>
                </a:gridCol>
              </a:tblGrid>
              <a:tr h="4297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</a:t>
                      </a:r>
                      <a:r>
                        <a:rPr lang="uk-UA" sz="18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льчаєв</a:t>
                      </a:r>
                      <a:r>
                        <a:rPr lang="uk-UA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Дмитро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2" marR="6859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8-Б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2" marR="6859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2" marR="6859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Куценко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Ірина Іванівна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92" marR="6859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6346728"/>
                  </a:ext>
                </a:extLst>
              </a:tr>
              <a:tr h="500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Калашніков Максим</a:t>
                      </a:r>
                    </a:p>
                  </a:txBody>
                  <a:tcPr marL="68592" marR="6859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9-В</a:t>
                      </a:r>
                    </a:p>
                  </a:txBody>
                  <a:tcPr marL="68592" marR="6859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2" marR="6859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533670"/>
                  </a:ext>
                </a:extLst>
              </a:tr>
              <a:tr h="519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Воробйова Олександра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92" marR="68592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11-А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2" marR="6859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2" marR="6859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11975"/>
                  </a:ext>
                </a:extLst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75" y="1409700"/>
            <a:ext cx="1428750" cy="199390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/>
          <a:srcRect l="3979" r="5054" b="10162"/>
          <a:stretch/>
        </p:blipFill>
        <p:spPr>
          <a:xfrm>
            <a:off x="2555875" y="1323975"/>
            <a:ext cx="1339850" cy="184785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l="8858" t="10863" r="15834" b="9485"/>
          <a:stretch/>
        </p:blipFill>
        <p:spPr>
          <a:xfrm>
            <a:off x="1406525" y="2520950"/>
            <a:ext cx="1373188" cy="193675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638175"/>
            <a:ext cx="1789113" cy="2497138"/>
          </a:xfrm>
          <a:prstGeom prst="rect">
            <a:avLst/>
          </a:prstGeom>
          <a:noFill/>
          <a:ln w="28575">
            <a:solidFill>
              <a:srgbClr val="4E944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67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ерфолента 2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dirty="0"/>
              <a:t>13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8900" y="193675"/>
            <a:ext cx="3889375" cy="64611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Хімія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79388" y="4297363"/>
          <a:ext cx="8609012" cy="1473201"/>
        </p:xfrm>
        <a:graphic>
          <a:graphicData uri="http://schemas.openxmlformats.org/drawingml/2006/table">
            <a:tbl>
              <a:tblPr/>
              <a:tblGrid>
                <a:gridCol w="3038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78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6563">
                <a:tc>
                  <a:txBody>
                    <a:bodyPr/>
                    <a:lstStyle>
                      <a:lvl1pPr marL="2286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uk-UA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cs typeface="Times New Roman" pitchFamily="18" charset="0"/>
                        </a:rPr>
                        <a:t>Гордієнко Марія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7-Г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ІІІ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Чекалова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Світлана Володимирівна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>
                      <a:lvl1pPr marL="2286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uk-UA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cs typeface="Times New Roman" pitchFamily="18" charset="0"/>
                        </a:rPr>
                        <a:t>Сенчишин Данило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8-Б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І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BF6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Калашніков Максим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9-В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ІІІ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BF6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4936" r="5411" b="16739"/>
          <a:stretch/>
        </p:blipFill>
        <p:spPr>
          <a:xfrm>
            <a:off x="6640513" y="692150"/>
            <a:ext cx="1944687" cy="2520950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3" y="1101725"/>
            <a:ext cx="1257300" cy="1755775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6840" t="9591" r="16275" b="7486"/>
          <a:stretch/>
        </p:blipFill>
        <p:spPr>
          <a:xfrm>
            <a:off x="1658938" y="2235200"/>
            <a:ext cx="1295400" cy="1868488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7663" y="1166813"/>
            <a:ext cx="1314450" cy="1831975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415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6"/>
          <a:stretch>
            <a:fillRect/>
          </a:stretch>
        </p:blipFill>
        <p:spPr bwMode="auto">
          <a:xfrm rot="-964623">
            <a:off x="4292600" y="1954213"/>
            <a:ext cx="2295525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51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22388" y="306388"/>
            <a:ext cx="4338637" cy="584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Правознавство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7884368" y="6093296"/>
            <a:ext cx="720080" cy="385287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dirty="0"/>
              <a:t>17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50825" y="4652963"/>
          <a:ext cx="8537575" cy="86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2025">
                  <a:extLst>
                    <a:ext uri="{9D8B030D-6E8A-4147-A177-3AD203B41FA5}">
                      <a16:colId xmlns:a16="http://schemas.microsoft.com/office/drawing/2014/main" val="2086630626"/>
                    </a:ext>
                  </a:extLst>
                </a:gridCol>
                <a:gridCol w="732225">
                  <a:extLst>
                    <a:ext uri="{9D8B030D-6E8A-4147-A177-3AD203B41FA5}">
                      <a16:colId xmlns:a16="http://schemas.microsoft.com/office/drawing/2014/main" val="3362840424"/>
                    </a:ext>
                  </a:extLst>
                </a:gridCol>
                <a:gridCol w="717435">
                  <a:extLst>
                    <a:ext uri="{9D8B030D-6E8A-4147-A177-3AD203B41FA5}">
                      <a16:colId xmlns:a16="http://schemas.microsoft.com/office/drawing/2014/main" val="2341124979"/>
                    </a:ext>
                  </a:extLst>
                </a:gridCol>
                <a:gridCol w="3945890">
                  <a:extLst>
                    <a:ext uri="{9D8B030D-6E8A-4147-A177-3AD203B41FA5}">
                      <a16:colId xmlns:a16="http://schemas.microsoft.com/office/drawing/2014/main" val="4200429220"/>
                    </a:ext>
                  </a:extLst>
                </a:gridCol>
              </a:tblGrid>
              <a:tr h="399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Антонова </a:t>
                      </a:r>
                      <a:r>
                        <a:rPr lang="ru-RU" sz="2000" dirty="0" err="1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Єлизавета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Рубан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Лілія Володимирівна</a:t>
                      </a:r>
                      <a:endParaRPr lang="ru-RU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66448332"/>
                  </a:ext>
                </a:extLst>
              </a:tr>
              <a:tr h="464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Олійник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Поліна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728421"/>
                  </a:ext>
                </a:extLst>
              </a:tr>
            </a:tbl>
          </a:graphicData>
        </a:graphic>
      </p:graphicFrame>
      <p:pic>
        <p:nvPicPr>
          <p:cNvPr id="18455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1"/>
          <a:stretch>
            <a:fillRect/>
          </a:stretch>
        </p:blipFill>
        <p:spPr bwMode="auto">
          <a:xfrm rot="-1019620">
            <a:off x="3748088" y="1793875"/>
            <a:ext cx="2735262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8" y="1254125"/>
            <a:ext cx="1481137" cy="2139950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4154" t="375" r="4469" b="-375"/>
          <a:stretch/>
        </p:blipFill>
        <p:spPr>
          <a:xfrm>
            <a:off x="2038350" y="2016125"/>
            <a:ext cx="1512888" cy="2244725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t="20601" b="21651"/>
          <a:stretch/>
        </p:blipFill>
        <p:spPr>
          <a:xfrm>
            <a:off x="6738938" y="720725"/>
            <a:ext cx="1955800" cy="2444750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742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913" y="188913"/>
            <a:ext cx="4699000" cy="5238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Трудове навчання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dirty="0"/>
              <a:t>21</a:t>
            </a:r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23850" y="4410075"/>
          <a:ext cx="8496300" cy="1595120"/>
        </p:xfrm>
        <a:graphic>
          <a:graphicData uri="http://schemas.openxmlformats.org/drawingml/2006/table">
            <a:tbl>
              <a:tblPr/>
              <a:tblGrid>
                <a:gridCol w="2998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2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27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0525">
                <a:tc>
                  <a:txBody>
                    <a:bodyPr/>
                    <a:lstStyle>
                      <a:lvl1pPr marL="2286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uk-UA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cs typeface="Times New Roman" pitchFamily="18" charset="0"/>
                        </a:rPr>
                        <a:t>Загніда Кирило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9-В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ІІ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Баліченко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Юрій Борисович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>
                      <a:lvl1pPr marL="2286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uk-UA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cs typeface="Times New Roman" pitchFamily="18" charset="0"/>
                        </a:rPr>
                        <a:t>Латишев Олександр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10-А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ІІ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BF6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138">
                <a:tc>
                  <a:txBody>
                    <a:bodyPr/>
                    <a:lstStyle>
                      <a:lvl1pPr marL="2286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uk-UA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cs typeface="Times New Roman" pitchFamily="18" charset="0"/>
                        </a:rPr>
                        <a:t>Ніколайчук Анна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10-Б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ІІІ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BF62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Гончар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Вікторія Василівна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950">
                <a:tc>
                  <a:txBody>
                    <a:bodyPr/>
                    <a:lstStyle>
                      <a:lvl1pPr marL="2286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uk-UA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cs typeface="Times New Roman" pitchFamily="18" charset="0"/>
                        </a:rPr>
                        <a:t>Коцюба Анна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9-В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ІІІ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BF6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5470" r="12350" b="8819"/>
          <a:stretch/>
        </p:blipFill>
        <p:spPr>
          <a:xfrm>
            <a:off x="323850" y="920750"/>
            <a:ext cx="1368425" cy="1944688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7326" t="10101" r="7326" b="10101"/>
          <a:stretch/>
        </p:blipFill>
        <p:spPr>
          <a:xfrm>
            <a:off x="3203575" y="2151063"/>
            <a:ext cx="1330325" cy="1873250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7917" t="8000" r="4911" b="6951"/>
          <a:stretch/>
        </p:blipFill>
        <p:spPr>
          <a:xfrm>
            <a:off x="2051050" y="952500"/>
            <a:ext cx="1370013" cy="1912938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2716" t="145" r="5552" b="-145"/>
          <a:stretch/>
        </p:blipFill>
        <p:spPr>
          <a:xfrm>
            <a:off x="908050" y="2193925"/>
            <a:ext cx="1320800" cy="1844675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892" y="71146"/>
            <a:ext cx="1490808" cy="2079917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9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15451">
            <a:off x="4764088" y="1693863"/>
            <a:ext cx="1846262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13821" r="18722" b="17343"/>
          <a:stretch/>
        </p:blipFill>
        <p:spPr bwMode="auto">
          <a:xfrm>
            <a:off x="7236296" y="1878361"/>
            <a:ext cx="1560125" cy="2160239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74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2275" y="295275"/>
            <a:ext cx="4699000" cy="5222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Інформатика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850" y="4797425"/>
          <a:ext cx="8535988" cy="86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1441">
                  <a:extLst>
                    <a:ext uri="{9D8B030D-6E8A-4147-A177-3AD203B41FA5}">
                      <a16:colId xmlns:a16="http://schemas.microsoft.com/office/drawing/2014/main" val="2016951149"/>
                    </a:ext>
                  </a:extLst>
                </a:gridCol>
                <a:gridCol w="732089">
                  <a:extLst>
                    <a:ext uri="{9D8B030D-6E8A-4147-A177-3AD203B41FA5}">
                      <a16:colId xmlns:a16="http://schemas.microsoft.com/office/drawing/2014/main" val="1194055158"/>
                    </a:ext>
                  </a:extLst>
                </a:gridCol>
                <a:gridCol w="717301">
                  <a:extLst>
                    <a:ext uri="{9D8B030D-6E8A-4147-A177-3AD203B41FA5}">
                      <a16:colId xmlns:a16="http://schemas.microsoft.com/office/drawing/2014/main" val="1521162212"/>
                    </a:ext>
                  </a:extLst>
                </a:gridCol>
                <a:gridCol w="3945157">
                  <a:extLst>
                    <a:ext uri="{9D8B030D-6E8A-4147-A177-3AD203B41FA5}">
                      <a16:colId xmlns:a16="http://schemas.microsoft.com/office/drawing/2014/main" val="813052264"/>
                    </a:ext>
                  </a:extLst>
                </a:gridCol>
              </a:tblGrid>
              <a:tr h="399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Саяпін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Нікіта</a:t>
                      </a:r>
                      <a:endParaRPr lang="ru-RU" sz="1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9-Б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Король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Наталія Олександрівна</a:t>
                      </a:r>
                      <a:endParaRPr lang="ru-RU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71" marR="685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23369921"/>
                  </a:ext>
                </a:extLst>
              </a:tr>
              <a:tr h="464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Куропаткін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Нікіта</a:t>
                      </a:r>
                      <a:endParaRPr lang="ru-RU" sz="1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10-Б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374008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2276475"/>
            <a:ext cx="1865312" cy="2282825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/>
          <a:stretch>
            <a:fillRect/>
          </a:stretch>
        </p:blipFill>
        <p:spPr bwMode="auto">
          <a:xfrm>
            <a:off x="2195513" y="1231900"/>
            <a:ext cx="1655762" cy="2276475"/>
          </a:xfrm>
          <a:prstGeom prst="rect">
            <a:avLst/>
          </a:prstGeom>
          <a:noFill/>
          <a:ln w="19050">
            <a:solidFill>
              <a:srgbClr val="34632C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16783">
            <a:off x="4041775" y="2297113"/>
            <a:ext cx="2314575" cy="194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r="3180"/>
          <a:stretch>
            <a:fillRect/>
          </a:stretch>
        </p:blipFill>
        <p:spPr bwMode="auto">
          <a:xfrm>
            <a:off x="6804025" y="981075"/>
            <a:ext cx="1944688" cy="2527300"/>
          </a:xfrm>
          <a:prstGeom prst="rect">
            <a:avLst/>
          </a:prstGeom>
          <a:noFill/>
          <a:ln w="19050">
            <a:solidFill>
              <a:srgbClr val="34632C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77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5780490" y="7457578"/>
            <a:ext cx="1031615" cy="435918"/>
          </a:xfrm>
          <a:prstGeom prst="homePlat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2664892" y="3644280"/>
            <a:ext cx="1617663" cy="2590800"/>
          </a:xfrm>
          <a:prstGeom prst="roundRect">
            <a:avLst>
              <a:gd name="adj" fmla="val 13745"/>
            </a:avLst>
          </a:prstGeom>
          <a:solidFill>
            <a:srgbClr val="6F7CB5"/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громадянина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en-US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99592" y="3644280"/>
            <a:ext cx="1676400" cy="2590800"/>
          </a:xfrm>
          <a:prstGeom prst="roundRect">
            <a:avLst>
              <a:gd name="adj" fmla="val 13745"/>
            </a:avLst>
          </a:prstGeom>
          <a:solidFill>
            <a:srgbClr val="7030A0"/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dirty="0" smtClean="0">
                <a:solidFill>
                  <a:prstClr val="white"/>
                </a:solidFill>
                <a:latin typeface="Arial" pitchFamily="34" charset="0"/>
              </a:rPr>
              <a:t>     </a:t>
            </a:r>
            <a:r>
              <a:rPr lang="ru-RU" altLang="ru-RU" sz="1400" b="1" dirty="0" err="1">
                <a:solidFill>
                  <a:prstClr val="white"/>
                </a:solidFill>
                <a:latin typeface="Arial" pitchFamily="34" charset="0"/>
              </a:rPr>
              <a:t>забезпечення</a:t>
            </a:r>
            <a:r>
              <a:rPr lang="ru-RU" altLang="ru-RU" sz="1400" b="1" dirty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ru-RU" altLang="ru-RU" sz="1400" b="1" dirty="0" err="1">
                <a:solidFill>
                  <a:prstClr val="white"/>
                </a:solidFill>
                <a:latin typeface="Arial" pitchFamily="34" charset="0"/>
              </a:rPr>
              <a:t>реалізації</a:t>
            </a:r>
            <a:r>
              <a:rPr lang="ru-RU" altLang="ru-RU" sz="1400" b="1" dirty="0">
                <a:solidFill>
                  <a:prstClr val="white"/>
                </a:solidFill>
                <a:latin typeface="Arial" pitchFamily="34" charset="0"/>
              </a:rPr>
              <a:t> права </a:t>
            </a:r>
            <a:r>
              <a:rPr lang="ru-RU" altLang="ru-RU" sz="1400" b="1" dirty="0" err="1">
                <a:solidFill>
                  <a:prstClr val="white"/>
                </a:solidFill>
                <a:latin typeface="Arial" pitchFamily="34" charset="0"/>
              </a:rPr>
              <a:t>громадян</a:t>
            </a:r>
            <a:r>
              <a:rPr lang="ru-RU" altLang="ru-RU" sz="1400" b="1" dirty="0">
                <a:solidFill>
                  <a:prstClr val="white"/>
                </a:solidFill>
                <a:latin typeface="Arial" pitchFamily="34" charset="0"/>
              </a:rPr>
              <a:t> на </a:t>
            </a:r>
            <a:r>
              <a:rPr lang="ru-RU" altLang="ru-RU" sz="1400" b="1" dirty="0" err="1">
                <a:solidFill>
                  <a:prstClr val="white"/>
                </a:solidFill>
                <a:latin typeface="Arial" pitchFamily="34" charset="0"/>
              </a:rPr>
              <a:t>доступність</a:t>
            </a:r>
            <a:r>
              <a:rPr lang="ru-RU" altLang="ru-RU" sz="1400" b="1" dirty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ru-RU" altLang="ru-RU" sz="1400" b="1" dirty="0" smtClean="0">
                <a:solidFill>
                  <a:prstClr val="white"/>
                </a:solidFill>
                <a:latin typeface="Arial" pitchFamily="34" charset="0"/>
              </a:rPr>
              <a:t>та </a:t>
            </a:r>
            <a:r>
              <a:rPr lang="ru-RU" altLang="ru-RU" sz="1400" b="1" dirty="0" err="1" smtClean="0">
                <a:solidFill>
                  <a:prstClr val="white"/>
                </a:solidFill>
                <a:latin typeface="Arial" pitchFamily="34" charset="0"/>
              </a:rPr>
              <a:t>безоплатність</a:t>
            </a:r>
            <a:r>
              <a:rPr lang="ru-RU" altLang="ru-RU" sz="1400" b="1" dirty="0" smtClean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uk-UA" altLang="ru-RU" sz="1400" b="1" dirty="0" smtClean="0">
                <a:solidFill>
                  <a:prstClr val="white"/>
                </a:solidFill>
                <a:latin typeface="Arial" pitchFamily="34" charset="0"/>
              </a:rPr>
              <a:t> здобуття </a:t>
            </a:r>
            <a:r>
              <a:rPr lang="uk-UA" altLang="ru-RU" sz="1400" b="1" dirty="0">
                <a:solidFill>
                  <a:prstClr val="white"/>
                </a:solidFill>
                <a:latin typeface="Arial" pitchFamily="34" charset="0"/>
              </a:rPr>
              <a:t>загальної середньої освіти;</a:t>
            </a:r>
            <a:endParaRPr lang="en-US" altLang="ru-RU" sz="14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128192" y="2348880"/>
            <a:ext cx="6096000" cy="990600"/>
            <a:chOff x="624" y="1152"/>
            <a:chExt cx="4080" cy="720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solidFill>
              <a:srgbClr val="9B96DC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B96DC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22" name="Oval 8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3" name="Rectangle 9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4" name="Oval 10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ysClr val="windowText" lastClr="000000">
                      <a:gamma/>
                      <a:shade val="46275"/>
                      <a:invGamma/>
                    </a:sysClr>
                  </a:gs>
                  <a:gs pos="50000">
                    <a:sysClr val="windowText" lastClr="000000"/>
                  </a:gs>
                  <a:gs pos="100000">
                    <a:sysClr val="windowText" lastClr="000000">
                      <a:gamma/>
                      <a:shade val="46275"/>
                      <a:invGamma/>
                    </a:sysClr>
                  </a:gs>
                </a:gsLst>
                <a:lin ang="5400000" scaled="1"/>
              </a:gradFill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5" name="Oval 11"/>
              <p:cNvSpPr>
                <a:spLocks noChangeArrowheads="1"/>
              </p:cNvSpPr>
              <p:nvPr/>
            </p:nvSpPr>
            <p:spPr bwMode="gray">
              <a:xfrm>
                <a:off x="2439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ysClr val="windowText" lastClr="000000">
                      <a:gamma/>
                      <a:shade val="46275"/>
                      <a:invGamma/>
                    </a:sysClr>
                  </a:gs>
                  <a:gs pos="50000">
                    <a:sysClr val="windowText" lastClr="000000"/>
                  </a:gs>
                  <a:gs pos="100000">
                    <a:sysClr val="windowText" lastClr="000000">
                      <a:gamma/>
                      <a:shade val="46275"/>
                      <a:invGamma/>
                    </a:sys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9" name="Rectangle 12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18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0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ysClr val="windowText" lastClr="000000">
                      <a:gamma/>
                      <a:shade val="46275"/>
                      <a:invGamma/>
                    </a:sysClr>
                  </a:gs>
                  <a:gs pos="50000">
                    <a:sysClr val="windowText" lastClr="000000"/>
                  </a:gs>
                  <a:gs pos="100000">
                    <a:sysClr val="windowText" lastClr="000000">
                      <a:gamma/>
                      <a:shade val="46275"/>
                      <a:invGamma/>
                    </a:sysClr>
                  </a:gs>
                </a:gsLst>
                <a:lin ang="5400000" scaled="1"/>
              </a:gradFill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1" name="Oval 17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ysClr val="windowText" lastClr="000000">
                      <a:gamma/>
                      <a:shade val="46275"/>
                      <a:invGamma/>
                    </a:sysClr>
                  </a:gs>
                  <a:gs pos="50000">
                    <a:sysClr val="windowText" lastClr="000000"/>
                  </a:gs>
                  <a:gs pos="100000">
                    <a:sysClr val="windowText" lastClr="000000">
                      <a:gamma/>
                      <a:shade val="46275"/>
                      <a:invGamma/>
                    </a:sys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11" name="Rectangle 18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12" name="Group 19"/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14" name="Oval 2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15" name="Rectangle 2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16" name="Oval 2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ysClr val="windowText" lastClr="000000">
                      <a:gamma/>
                      <a:shade val="46275"/>
                      <a:invGamma/>
                    </a:sysClr>
                  </a:gs>
                  <a:gs pos="50000">
                    <a:sysClr val="windowText" lastClr="000000"/>
                  </a:gs>
                  <a:gs pos="100000">
                    <a:sysClr val="windowText" lastClr="000000">
                      <a:gamma/>
                      <a:shade val="46275"/>
                      <a:invGamma/>
                    </a:sysClr>
                  </a:gs>
                </a:gsLst>
                <a:lin ang="5400000" scaled="1"/>
              </a:gradFill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7" name="Oval 2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ysClr val="windowText" lastClr="000000">
                      <a:gamma/>
                      <a:shade val="46275"/>
                      <a:invGamma/>
                    </a:sysClr>
                  </a:gs>
                  <a:gs pos="50000">
                    <a:sysClr val="windowText" lastClr="000000"/>
                  </a:gs>
                  <a:gs pos="100000">
                    <a:sysClr val="windowText" lastClr="000000">
                      <a:gamma/>
                      <a:shade val="46275"/>
                      <a:invGamma/>
                    </a:sys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13" name="Rectangle 24"/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solidFill>
              <a:srgbClr val="DFB62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DFB62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26" name="Text Box 25"/>
          <p:cNvSpPr txBox="1">
            <a:spLocks noChangeArrowheads="1"/>
          </p:cNvSpPr>
          <p:nvPr/>
        </p:nvSpPr>
        <p:spPr bwMode="gray">
          <a:xfrm>
            <a:off x="1280592" y="2660030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1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gray">
          <a:xfrm>
            <a:off x="3033192" y="2660030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2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gray">
          <a:xfrm>
            <a:off x="4709592" y="2660030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3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gray">
          <a:xfrm>
            <a:off x="6385992" y="2660030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4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0" name="AutoShape 29"/>
          <p:cNvSpPr>
            <a:spLocks noChangeArrowheads="1"/>
          </p:cNvSpPr>
          <p:nvPr/>
        </p:nvSpPr>
        <p:spPr bwMode="auto">
          <a:xfrm>
            <a:off x="6170092" y="3644280"/>
            <a:ext cx="1816100" cy="2590800"/>
          </a:xfrm>
          <a:prstGeom prst="roundRect">
            <a:avLst>
              <a:gd name="adj" fmla="val 13745"/>
            </a:avLst>
          </a:prstGeom>
          <a:solidFill>
            <a:srgbClr val="00B0F0"/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sz="1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зрілої</a:t>
            </a:r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підготовленої</a:t>
            </a:r>
            <a:r>
              <a:rPr lang="ru-RU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професійного</a:t>
            </a:r>
            <a:r>
              <a:rPr lang="ru-RU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самовизначення</a:t>
            </a:r>
            <a:r>
              <a:rPr lang="uk-UA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30"/>
          <p:cNvSpPr>
            <a:spLocks noChangeArrowheads="1"/>
          </p:cNvSpPr>
          <p:nvPr/>
        </p:nvSpPr>
        <p:spPr bwMode="auto">
          <a:xfrm>
            <a:off x="4404792" y="3644280"/>
            <a:ext cx="1676400" cy="2590800"/>
          </a:xfrm>
          <a:prstGeom prst="roundRect">
            <a:avLst>
              <a:gd name="adj" fmla="val 13745"/>
            </a:avLst>
          </a:prstGeom>
          <a:solidFill>
            <a:schemeClr val="accent6">
              <a:lumMod val="75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шанобливого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рідної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476672"/>
            <a:ext cx="807715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dventure" panose="02000503020000020003" pitchFamily="2" charset="0"/>
              </a:rPr>
              <a:t>Головні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dventure" panose="02000503020000020003" pitchFamily="2" charset="0"/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dventure" panose="02000503020000020003" pitchFamily="2" charset="0"/>
              </a:rPr>
              <a:t>завдання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dventure" panose="02000503020000020003" pitchFamily="2" charset="0"/>
              </a:rPr>
              <a:t> 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dventure" panose="02000503020000020003" pitchFamily="2" charset="0"/>
              </a:rPr>
              <a:t>Харківської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dventure" panose="02000503020000020003" pitchFamily="2" charset="0"/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dventure" panose="02000503020000020003" pitchFamily="2" charset="0"/>
              </a:rPr>
              <a:t>гімназії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dventure" panose="02000503020000020003" pitchFamily="2" charset="0"/>
              </a:rPr>
              <a:t> 172 </a:t>
            </a:r>
          </a:p>
        </p:txBody>
      </p:sp>
      <p:sp>
        <p:nvSpPr>
          <p:cNvPr id="33" name="Номер слайда 3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2C2C70-2A90-47DD-B4C7-2A4AE87F3363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777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6025" y="227013"/>
            <a:ext cx="4075113" cy="5238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Біологія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8321506" y="631794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dirty="0"/>
              <a:t>20</a:t>
            </a:r>
            <a:endParaRPr lang="ru-RU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23850" y="4221163"/>
          <a:ext cx="8496299" cy="1595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8761">
                  <a:extLst>
                    <a:ext uri="{9D8B030D-6E8A-4147-A177-3AD203B41FA5}">
                      <a16:colId xmlns:a16="http://schemas.microsoft.com/office/drawing/2014/main" val="4279309723"/>
                    </a:ext>
                  </a:extLst>
                </a:gridCol>
                <a:gridCol w="856759">
                  <a:extLst>
                    <a:ext uri="{9D8B030D-6E8A-4147-A177-3AD203B41FA5}">
                      <a16:colId xmlns:a16="http://schemas.microsoft.com/office/drawing/2014/main" val="4291950891"/>
                    </a:ext>
                  </a:extLst>
                </a:gridCol>
                <a:gridCol w="713965">
                  <a:extLst>
                    <a:ext uri="{9D8B030D-6E8A-4147-A177-3AD203B41FA5}">
                      <a16:colId xmlns:a16="http://schemas.microsoft.com/office/drawing/2014/main" val="3435083285"/>
                    </a:ext>
                  </a:extLst>
                </a:gridCol>
                <a:gridCol w="3926814">
                  <a:extLst>
                    <a:ext uri="{9D8B030D-6E8A-4147-A177-3AD203B41FA5}">
                      <a16:colId xmlns:a16="http://schemas.microsoft.com/office/drawing/2014/main" val="2730013492"/>
                    </a:ext>
                  </a:extLst>
                </a:gridCol>
              </a:tblGrid>
              <a:tr h="391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Мірошніченко</a:t>
                      </a:r>
                      <a:r>
                        <a:rPr lang="ru-RU" sz="1800" i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Вадим</a:t>
                      </a:r>
                      <a:endParaRPr lang="ru-RU" sz="1600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8-В</a:t>
                      </a:r>
                      <a:endParaRPr lang="ru-RU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Гаврилова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Людмила</a:t>
                      </a:r>
                      <a:r>
                        <a:rPr lang="uk-UA" sz="24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 Петрівна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98693116"/>
                  </a:ext>
                </a:extLst>
              </a:tr>
              <a:tr h="364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i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Антонова </a:t>
                      </a:r>
                      <a:r>
                        <a:rPr lang="ru-RU" sz="1800" i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Єлизавета</a:t>
                      </a:r>
                      <a:endParaRPr lang="ru-RU" sz="1600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10-Б</a:t>
                      </a:r>
                      <a:endParaRPr lang="ru-RU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</a:p>
                  </a:txBody>
                  <a:tcPr marL="68575" marR="68575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05384"/>
                  </a:ext>
                </a:extLst>
              </a:tr>
              <a:tr h="350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i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Мартиненко</a:t>
                      </a:r>
                      <a:r>
                        <a:rPr lang="ru-RU" sz="1800" i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i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Юлія</a:t>
                      </a:r>
                      <a:endParaRPr lang="ru-RU" sz="1600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10-Б</a:t>
                      </a:r>
                    </a:p>
                  </a:txBody>
                  <a:tcPr marL="68575" marR="68575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</a:p>
                  </a:txBody>
                  <a:tcPr marL="68575" marR="68575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DBF6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778669"/>
                  </a:ext>
                </a:extLst>
              </a:tr>
              <a:tr h="4894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i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Воробйова Олександра</a:t>
                      </a:r>
                      <a:endParaRPr lang="ru-RU" sz="1600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11-А</a:t>
                      </a:r>
                    </a:p>
                  </a:txBody>
                  <a:tcPr marL="68575" marR="68575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</a:t>
                      </a:r>
                      <a:endParaRPr lang="ru-RU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DBF6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158704"/>
                  </a:ext>
                </a:extLst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2035175"/>
            <a:ext cx="1454150" cy="1939925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9535" r="8630"/>
          <a:stretch/>
        </p:blipFill>
        <p:spPr>
          <a:xfrm>
            <a:off x="2463800" y="1143000"/>
            <a:ext cx="1368425" cy="1879600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25" y="1166813"/>
            <a:ext cx="1270000" cy="1797050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0200" y="579438"/>
            <a:ext cx="1838325" cy="2563812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6013" y="2190750"/>
            <a:ext cx="1320800" cy="1906588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612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9"/>
          <a:stretch>
            <a:fillRect/>
          </a:stretch>
        </p:blipFill>
        <p:spPr bwMode="auto">
          <a:xfrm rot="-1635068">
            <a:off x="4702175" y="1076325"/>
            <a:ext cx="1997075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42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350" y="347663"/>
            <a:ext cx="4075113" cy="5238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Фізика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850" y="4724400"/>
          <a:ext cx="8535988" cy="865188"/>
        </p:xfrm>
        <a:graphic>
          <a:graphicData uri="http://schemas.openxmlformats.org/drawingml/2006/table">
            <a:tbl>
              <a:tblPr/>
              <a:tblGrid>
                <a:gridCol w="314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449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0050">
                <a:tc>
                  <a:txBody>
                    <a:bodyPr/>
                    <a:lstStyle>
                      <a:lvl1pPr marL="2286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uk-UA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cs typeface="Times New Roman" pitchFamily="18" charset="0"/>
                        </a:rPr>
                        <a:t>Воротинцев Олексій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7-В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І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Нікітіна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Олена Іванівна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138">
                <a:tc>
                  <a:txBody>
                    <a:bodyPr/>
                    <a:lstStyle>
                      <a:lvl1pPr marL="2286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uk-UA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cs typeface="Times New Roman" pitchFamily="18" charset="0"/>
                        </a:rPr>
                        <a:t>Бєлєвцов Степан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8-В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 Antiqua" pitchFamily="18" charset="0"/>
                          <a:ea typeface="Calibri" pitchFamily="34" charset="0"/>
                          <a:cs typeface="Times New Roman" pitchFamily="18" charset="0"/>
                        </a:rPr>
                        <a:t>І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BF6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664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8"/>
          <a:stretch>
            <a:fillRect/>
          </a:stretch>
        </p:blipFill>
        <p:spPr bwMode="auto">
          <a:xfrm rot="-1569070">
            <a:off x="4103688" y="1971675"/>
            <a:ext cx="231616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25" y="1203325"/>
            <a:ext cx="1511300" cy="2257425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538" y="549275"/>
            <a:ext cx="1854200" cy="2589213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975" y="2239963"/>
            <a:ext cx="1541463" cy="2152650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222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ерфолента 4"/>
          <p:cNvSpPr/>
          <p:nvPr/>
        </p:nvSpPr>
        <p:spPr>
          <a:xfrm>
            <a:off x="8185009" y="6496734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dirty="0"/>
              <a:t>18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0825" y="255588"/>
            <a:ext cx="5670550" cy="4603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Українська мова та література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28678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0"/>
          <a:stretch>
            <a:fillRect/>
          </a:stretch>
        </p:blipFill>
        <p:spPr bwMode="auto">
          <a:xfrm>
            <a:off x="3600450" y="1333500"/>
            <a:ext cx="18002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039984"/>
              </p:ext>
            </p:extLst>
          </p:nvPr>
        </p:nvGraphicFramePr>
        <p:xfrm>
          <a:off x="250825" y="3765550"/>
          <a:ext cx="8497887" cy="24562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9322">
                  <a:extLst>
                    <a:ext uri="{9D8B030D-6E8A-4147-A177-3AD203B41FA5}">
                      <a16:colId xmlns:a16="http://schemas.microsoft.com/office/drawing/2014/main" val="1570684489"/>
                    </a:ext>
                  </a:extLst>
                </a:gridCol>
                <a:gridCol w="856919">
                  <a:extLst>
                    <a:ext uri="{9D8B030D-6E8A-4147-A177-3AD203B41FA5}">
                      <a16:colId xmlns:a16="http://schemas.microsoft.com/office/drawing/2014/main" val="1115732408"/>
                    </a:ext>
                  </a:extLst>
                </a:gridCol>
                <a:gridCol w="714098">
                  <a:extLst>
                    <a:ext uri="{9D8B030D-6E8A-4147-A177-3AD203B41FA5}">
                      <a16:colId xmlns:a16="http://schemas.microsoft.com/office/drawing/2014/main" val="1244276562"/>
                    </a:ext>
                  </a:extLst>
                </a:gridCol>
                <a:gridCol w="3927548">
                  <a:extLst>
                    <a:ext uri="{9D8B030D-6E8A-4147-A177-3AD203B41FA5}">
                      <a16:colId xmlns:a16="http://schemas.microsoft.com/office/drawing/2014/main" val="3227339556"/>
                    </a:ext>
                  </a:extLst>
                </a:gridCol>
              </a:tblGrid>
              <a:tr h="5038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Трубнікова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Ніка</a:t>
                      </a:r>
                      <a:endParaRPr lang="ru-RU" sz="1800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7-В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Буракова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Ірина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В’ячеславівна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947367"/>
                  </a:ext>
                </a:extLst>
              </a:tr>
              <a:tr h="431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Воробйова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Анастасія</a:t>
                      </a:r>
                      <a:endParaRPr lang="ru-RU" sz="1800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7-Г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</a:p>
                  </a:txBody>
                  <a:tcPr marL="68588" marR="68588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Каменська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Ірина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Вікторівна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12564"/>
                  </a:ext>
                </a:extLst>
              </a:tr>
              <a:tr h="28032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i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Ніколайчук</a:t>
                      </a:r>
                      <a:r>
                        <a:rPr lang="ru-RU" sz="180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Анна</a:t>
                      </a:r>
                      <a:endParaRPr lang="ru-RU" sz="1800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10-Б</a:t>
                      </a:r>
                    </a:p>
                  </a:txBody>
                  <a:tcPr marL="68588" marR="68588" marT="0" marB="0" anchor="ctr">
                    <a:solidFill>
                      <a:srgbClr val="5DBF6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Сліпушкіна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Ніна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Іванівна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44443"/>
                  </a:ext>
                </a:extLst>
              </a:tr>
              <a:tr h="280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Вакуленко </a:t>
                      </a:r>
                      <a:r>
                        <a:rPr lang="ru-RU" sz="16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Тетяна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Володимирівна</a:t>
                      </a:r>
                      <a:endParaRPr lang="ru-RU" sz="16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176779"/>
                  </a:ext>
                </a:extLst>
              </a:tr>
              <a:tr h="28032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i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Воробйова Олександра</a:t>
                      </a:r>
                    </a:p>
                  </a:txBody>
                  <a:tcPr marL="68588" marR="68588" marT="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11-А</a:t>
                      </a:r>
                    </a:p>
                  </a:txBody>
                  <a:tcPr marL="68588" marR="68588" marT="0" marB="0" anchor="ctr">
                    <a:solidFill>
                      <a:srgbClr val="5DBF6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Буракова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Ірина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В’ячеславівна</a:t>
                      </a:r>
                      <a:endParaRPr lang="ru-RU" sz="16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105347"/>
                  </a:ext>
                </a:extLst>
              </a:tr>
              <a:tr h="280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Вакуленко </a:t>
                      </a:r>
                      <a:r>
                        <a:rPr lang="ru-RU" sz="16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Тетяна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Володимирівна</a:t>
                      </a:r>
                      <a:endParaRPr lang="ru-RU" sz="16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968352"/>
                  </a:ext>
                </a:extLst>
              </a:tr>
              <a:tr h="3988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i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Божко</a:t>
                      </a:r>
                      <a:r>
                        <a:rPr lang="uk-UA" sz="180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Поліна</a:t>
                      </a:r>
                      <a:endParaRPr lang="ru-RU" sz="1800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11-Б</a:t>
                      </a:r>
                      <a:endParaRPr lang="ru-RU" sz="16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Борисова</a:t>
                      </a:r>
                      <a:r>
                        <a:rPr lang="uk-UA" sz="16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 Валентина Олексіївна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8" marR="6858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353039"/>
                  </a:ext>
                </a:extLst>
              </a:tr>
            </a:tbl>
          </a:graphicData>
        </a:graphic>
      </p:graphicFrame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25" y="995363"/>
            <a:ext cx="1000125" cy="1528762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/>
          <a:srcRect l="13250"/>
          <a:stretch/>
        </p:blipFill>
        <p:spPr>
          <a:xfrm>
            <a:off x="539750" y="2135188"/>
            <a:ext cx="1044575" cy="1506537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938" y="1020763"/>
            <a:ext cx="974725" cy="1381125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/>
          <a:srcRect l="7917" t="8000" r="4911" b="6951"/>
          <a:stretch/>
        </p:blipFill>
        <p:spPr>
          <a:xfrm>
            <a:off x="1930400" y="2206625"/>
            <a:ext cx="1033463" cy="1443038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2250" y="985838"/>
            <a:ext cx="1014413" cy="1416050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485775"/>
            <a:ext cx="1017587" cy="14192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0"/>
          <a:srcRect t="1" b="6387"/>
          <a:stretch/>
        </p:blipFill>
        <p:spPr>
          <a:xfrm>
            <a:off x="7748588" y="203200"/>
            <a:ext cx="1066800" cy="1392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1138" y="1801813"/>
            <a:ext cx="1074737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1363663"/>
            <a:ext cx="1027112" cy="14335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3"/>
          <a:srcRect l="8509" b="13907"/>
          <a:stretch/>
        </p:blipFill>
        <p:spPr>
          <a:xfrm>
            <a:off x="6559550" y="2181225"/>
            <a:ext cx="1077913" cy="1414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208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9413" y="260350"/>
            <a:ext cx="4075112" cy="5238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Початкова школа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388" y="908050"/>
          <a:ext cx="5545138" cy="56435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0948">
                  <a:extLst>
                    <a:ext uri="{9D8B030D-6E8A-4147-A177-3AD203B41FA5}">
                      <a16:colId xmlns:a16="http://schemas.microsoft.com/office/drawing/2014/main" val="3681978315"/>
                    </a:ext>
                  </a:extLst>
                </a:gridCol>
                <a:gridCol w="434737">
                  <a:extLst>
                    <a:ext uri="{9D8B030D-6E8A-4147-A177-3AD203B41FA5}">
                      <a16:colId xmlns:a16="http://schemas.microsoft.com/office/drawing/2014/main" val="1494525242"/>
                    </a:ext>
                  </a:extLst>
                </a:gridCol>
                <a:gridCol w="360074">
                  <a:extLst>
                    <a:ext uri="{9D8B030D-6E8A-4147-A177-3AD203B41FA5}">
                      <a16:colId xmlns:a16="http://schemas.microsoft.com/office/drawing/2014/main" val="1577866133"/>
                    </a:ext>
                  </a:extLst>
                </a:gridCol>
                <a:gridCol w="3529379">
                  <a:extLst>
                    <a:ext uri="{9D8B030D-6E8A-4147-A177-3AD203B41FA5}">
                      <a16:colId xmlns:a16="http://schemas.microsoft.com/office/drawing/2014/main" val="2546766890"/>
                    </a:ext>
                  </a:extLst>
                </a:gridCol>
              </a:tblGrid>
              <a:tr h="24537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І тур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970328"/>
                  </a:ext>
                </a:extLst>
              </a:tr>
              <a:tr h="24537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Українська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мова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100657"/>
                  </a:ext>
                </a:extLst>
              </a:tr>
              <a:tr h="490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Богобояща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Ярослава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4-А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І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Собка Вікторія Анатоліївна</a:t>
                      </a:r>
                      <a:endParaRPr lang="ru-RU" sz="1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711206"/>
                  </a:ext>
                </a:extLst>
              </a:tr>
              <a:tr h="490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Меденцева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Олександра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4-А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ІІІ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Собка Вікторія Анатоліївна</a:t>
                      </a:r>
                      <a:endParaRPr lang="ru-RU" sz="1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69083"/>
                  </a:ext>
                </a:extLst>
              </a:tr>
              <a:tr h="24537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Природознавство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115545"/>
                  </a:ext>
                </a:extLst>
              </a:tr>
              <a:tr h="490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Сулейкін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Данило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4-Б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ІІ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Шмагун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Любов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Григорівна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852440"/>
                  </a:ext>
                </a:extLst>
              </a:tr>
              <a:tr h="24537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Математика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524384"/>
                  </a:ext>
                </a:extLst>
              </a:tr>
              <a:tr h="490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Барішпол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Олександр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4-А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ІІ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Собка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Вікторія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Анатоліївна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554579"/>
                  </a:ext>
                </a:extLst>
              </a:tr>
              <a:tr h="490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Дерев’янко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Кирило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4-Г</a:t>
                      </a:r>
                      <a:endParaRPr lang="ru-RU" sz="1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ІІІ</a:t>
                      </a:r>
                      <a:endParaRPr lang="ru-RU" sz="1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Шибакова Світлана Олегівна</a:t>
                      </a:r>
                      <a:endParaRPr lang="ru-RU" sz="1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003969"/>
                  </a:ext>
                </a:extLst>
              </a:tr>
              <a:tr h="24537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ІІ тур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812702"/>
                  </a:ext>
                </a:extLst>
              </a:tr>
              <a:tr h="24537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Українська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мова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088825"/>
                  </a:ext>
                </a:extLst>
              </a:tr>
              <a:tr h="490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Богобояща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Ярослава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4-А</a:t>
                      </a:r>
                      <a:endParaRPr lang="ru-RU" sz="1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І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Собка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Вікторія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Анатоліївна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619640"/>
                  </a:ext>
                </a:extLst>
              </a:tr>
              <a:tr h="490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Меденцева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Олександра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4-А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ІІ</a:t>
                      </a:r>
                      <a:endParaRPr lang="ru-RU" sz="1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Собка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Вікторія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Анатоліївна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852900"/>
                  </a:ext>
                </a:extLst>
              </a:tr>
              <a:tr h="24537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Математика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130080"/>
                  </a:ext>
                </a:extLst>
              </a:tr>
              <a:tr h="490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Дерев’янко Кирило</a:t>
                      </a:r>
                      <a:endParaRPr lang="ru-RU" sz="14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4-Г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ІІ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Шибакова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Світлана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Олегівна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387" marR="46387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587802"/>
                  </a:ext>
                </a:extLst>
              </a:tr>
            </a:tbl>
          </a:graphicData>
        </a:graphic>
      </p:graphicFrame>
      <p:pic>
        <p:nvPicPr>
          <p:cNvPr id="3079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1908">
            <a:off x="541338" y="100013"/>
            <a:ext cx="15367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863" y="268288"/>
            <a:ext cx="1217612" cy="170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b="23169"/>
          <a:stretch/>
        </p:blipFill>
        <p:spPr>
          <a:xfrm>
            <a:off x="7659688" y="239713"/>
            <a:ext cx="1271587" cy="1735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r="7474"/>
          <a:stretch/>
        </p:blipFill>
        <p:spPr>
          <a:xfrm>
            <a:off x="6808788" y="1295400"/>
            <a:ext cx="1260475" cy="165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6149" r="6535"/>
          <a:stretch/>
        </p:blipFill>
        <p:spPr>
          <a:xfrm>
            <a:off x="5976938" y="2686050"/>
            <a:ext cx="1125537" cy="160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9238" y="2601913"/>
            <a:ext cx="1154112" cy="153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0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30"/>
          <a:stretch>
            <a:fillRect/>
          </a:stretch>
        </p:blipFill>
        <p:spPr bwMode="auto">
          <a:xfrm>
            <a:off x="7029450" y="3373438"/>
            <a:ext cx="1111250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/>
          <a:srcRect l="9321" r="4106"/>
          <a:stretch/>
        </p:blipFill>
        <p:spPr>
          <a:xfrm>
            <a:off x="7739063" y="4567238"/>
            <a:ext cx="1238250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6938" y="4640263"/>
            <a:ext cx="1330325" cy="1773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607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2805113" y="1371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277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856932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55875" y="2781300"/>
            <a:ext cx="4373563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Aft>
                <a:spcPts val="1000"/>
              </a:spcAft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ІІІ (обласний) етап Всеукраїнської олімпіади з базових дисциплін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42988" y="419100"/>
            <a:ext cx="7129462" cy="7080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457200" algn="ctr" eaLnBrk="1" hangingPunct="1">
              <a:spcAft>
                <a:spcPts val="1000"/>
              </a:spcAft>
              <a:defRPr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Переможці 2019/2020 н.р.</a:t>
            </a:r>
          </a:p>
        </p:txBody>
      </p:sp>
    </p:spTree>
    <p:extLst>
      <p:ext uri="{BB962C8B-B14F-4D97-AF65-F5344CB8AC3E}">
        <p14:creationId xmlns:p14="http://schemas.microsoft.com/office/powerpoint/2010/main" val="274000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ерфолента 2"/>
          <p:cNvSpPr/>
          <p:nvPr/>
        </p:nvSpPr>
        <p:spPr>
          <a:xfrm>
            <a:off x="8245082" y="6323012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dirty="0"/>
              <a:t>12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4213" y="277813"/>
            <a:ext cx="5111750" cy="76993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Географія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4822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9"/>
          <a:stretch>
            <a:fillRect/>
          </a:stretch>
        </p:blipFill>
        <p:spPr bwMode="auto">
          <a:xfrm rot="-791367">
            <a:off x="3759200" y="2046288"/>
            <a:ext cx="2424113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93688" y="4832350"/>
          <a:ext cx="8609013" cy="8413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8188">
                  <a:extLst>
                    <a:ext uri="{9D8B030D-6E8A-4147-A177-3AD203B41FA5}">
                      <a16:colId xmlns:a16="http://schemas.microsoft.com/office/drawing/2014/main" val="1803463502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2011561757"/>
                    </a:ext>
                  </a:extLst>
                </a:gridCol>
                <a:gridCol w="639839">
                  <a:extLst>
                    <a:ext uri="{9D8B030D-6E8A-4147-A177-3AD203B41FA5}">
                      <a16:colId xmlns:a16="http://schemas.microsoft.com/office/drawing/2014/main" val="3867192534"/>
                    </a:ext>
                  </a:extLst>
                </a:gridCol>
                <a:gridCol w="3978907">
                  <a:extLst>
                    <a:ext uri="{9D8B030D-6E8A-4147-A177-3AD203B41FA5}">
                      <a16:colId xmlns:a16="http://schemas.microsoft.com/office/drawing/2014/main" val="3560745775"/>
                    </a:ext>
                  </a:extLst>
                </a:gridCol>
              </a:tblGrid>
              <a:tr h="841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Калашніков Максим</a:t>
                      </a:r>
                    </a:p>
                  </a:txBody>
                  <a:tcPr marL="68579" marR="68579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9-В</a:t>
                      </a:r>
                    </a:p>
                  </a:txBody>
                  <a:tcPr marL="68579" marR="6857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Куценко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/>
                          <a:cs typeface="Times New Roman"/>
                        </a:rPr>
                        <a:t>Ірина Іванівна</a:t>
                      </a:r>
                      <a:endParaRPr lang="ru-R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79" marR="68579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02533670"/>
                  </a:ext>
                </a:extLst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988" y="1509713"/>
            <a:ext cx="1922462" cy="2681287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454025"/>
            <a:ext cx="1924050" cy="2684463"/>
          </a:xfrm>
          <a:prstGeom prst="rect">
            <a:avLst/>
          </a:prstGeom>
          <a:noFill/>
          <a:ln w="19050">
            <a:solidFill>
              <a:srgbClr val="4E944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31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ерфолента 2"/>
          <p:cNvSpPr/>
          <p:nvPr/>
        </p:nvSpPr>
        <p:spPr>
          <a:xfrm>
            <a:off x="8238731" y="6309320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dirty="0"/>
              <a:t>15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7050" y="311150"/>
            <a:ext cx="5400675" cy="64611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Історія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2950" y="1484313"/>
            <a:ext cx="1884363" cy="252095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9144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17500" y="4953000"/>
          <a:ext cx="8286750" cy="701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4700">
                  <a:extLst>
                    <a:ext uri="{9D8B030D-6E8A-4147-A177-3AD203B41FA5}">
                      <a16:colId xmlns:a16="http://schemas.microsoft.com/office/drawing/2014/main" val="1843258900"/>
                    </a:ext>
                  </a:extLst>
                </a:gridCol>
                <a:gridCol w="868135">
                  <a:extLst>
                    <a:ext uri="{9D8B030D-6E8A-4147-A177-3AD203B41FA5}">
                      <a16:colId xmlns:a16="http://schemas.microsoft.com/office/drawing/2014/main" val="2494633317"/>
                    </a:ext>
                  </a:extLst>
                </a:gridCol>
                <a:gridCol w="789215">
                  <a:extLst>
                    <a:ext uri="{9D8B030D-6E8A-4147-A177-3AD203B41FA5}">
                      <a16:colId xmlns:a16="http://schemas.microsoft.com/office/drawing/2014/main" val="3999502115"/>
                    </a:ext>
                  </a:extLst>
                </a:gridCol>
                <a:gridCol w="3314700">
                  <a:extLst>
                    <a:ext uri="{9D8B030D-6E8A-4147-A177-3AD203B41FA5}">
                      <a16:colId xmlns:a16="http://schemas.microsoft.com/office/drawing/2014/main" val="3072923401"/>
                    </a:ext>
                  </a:extLst>
                </a:gridCol>
              </a:tblGrid>
              <a:tr h="700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Воробйова </a:t>
                      </a:r>
                      <a:endParaRPr lang="ru-RU" sz="2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Олександра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11-А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ІІ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Біла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</a:t>
                      </a:r>
                      <a:endParaRPr lang="ru-RU" sz="2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Любов</a:t>
                      </a: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Володимирівна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857218141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1771650"/>
            <a:ext cx="1935162" cy="2701925"/>
          </a:xfrm>
          <a:prstGeom prst="rect">
            <a:avLst/>
          </a:prstGeom>
          <a:noFill/>
          <a:ln w="28575">
            <a:solidFill>
              <a:srgbClr val="4E944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4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8"/>
          <a:stretch>
            <a:fillRect/>
          </a:stretch>
        </p:blipFill>
        <p:spPr bwMode="auto">
          <a:xfrm rot="-665446">
            <a:off x="3213100" y="2093913"/>
            <a:ext cx="2652713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71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ерфолента 4"/>
          <p:cNvSpPr/>
          <p:nvPr/>
        </p:nvSpPr>
        <p:spPr>
          <a:xfrm>
            <a:off x="8185009" y="6496734"/>
            <a:ext cx="720080" cy="360040"/>
          </a:xfrm>
          <a:prstGeom prst="flowChartPunchedTa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dirty="0"/>
              <a:t>18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4213" y="268288"/>
            <a:ext cx="5670550" cy="46196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Українська мова та література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407988" y="4508500"/>
          <a:ext cx="8496299" cy="1403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8761">
                  <a:extLst>
                    <a:ext uri="{9D8B030D-6E8A-4147-A177-3AD203B41FA5}">
                      <a16:colId xmlns:a16="http://schemas.microsoft.com/office/drawing/2014/main" val="1570684489"/>
                    </a:ext>
                  </a:extLst>
                </a:gridCol>
                <a:gridCol w="856759">
                  <a:extLst>
                    <a:ext uri="{9D8B030D-6E8A-4147-A177-3AD203B41FA5}">
                      <a16:colId xmlns:a16="http://schemas.microsoft.com/office/drawing/2014/main" val="1115732408"/>
                    </a:ext>
                  </a:extLst>
                </a:gridCol>
                <a:gridCol w="713965">
                  <a:extLst>
                    <a:ext uri="{9D8B030D-6E8A-4147-A177-3AD203B41FA5}">
                      <a16:colId xmlns:a16="http://schemas.microsoft.com/office/drawing/2014/main" val="1244276562"/>
                    </a:ext>
                  </a:extLst>
                </a:gridCol>
                <a:gridCol w="3926814">
                  <a:extLst>
                    <a:ext uri="{9D8B030D-6E8A-4147-A177-3AD203B41FA5}">
                      <a16:colId xmlns:a16="http://schemas.microsoft.com/office/drawing/2014/main" val="3227339556"/>
                    </a:ext>
                  </a:extLst>
                </a:gridCol>
              </a:tblGrid>
              <a:tr h="70167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i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Воробйова </a:t>
                      </a:r>
                      <a:endParaRPr lang="ru-RU" sz="2000" i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Олександра</a:t>
                      </a:r>
                      <a:endParaRPr lang="ru-RU" sz="2000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11-А</a:t>
                      </a:r>
                    </a:p>
                  </a:txBody>
                  <a:tcPr marL="68575" marR="68575" marT="0" marB="0" anchor="ctr">
                    <a:solidFill>
                      <a:srgbClr val="5DBF6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Буракова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Ірина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В’ячеславівна</a:t>
                      </a:r>
                      <a:endParaRPr lang="ru-RU" sz="2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105347"/>
                  </a:ext>
                </a:extLst>
              </a:tr>
              <a:tr h="701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Вакуленко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Тетяна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Володимирівна</a:t>
                      </a:r>
                      <a:endParaRPr lang="ru-RU" sz="20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968352"/>
                  </a:ext>
                </a:extLst>
              </a:tr>
            </a:tbl>
          </a:graphicData>
        </a:graphic>
      </p:graphicFrame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3" y="1155700"/>
            <a:ext cx="1727200" cy="2341563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/>
          <a:srcRect t="1" b="6387"/>
          <a:stretch/>
        </p:blipFill>
        <p:spPr>
          <a:xfrm>
            <a:off x="5003800" y="1541463"/>
            <a:ext cx="1793875" cy="234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050" y="476250"/>
            <a:ext cx="1725613" cy="24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36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02096">
            <a:off x="1526381" y="2262982"/>
            <a:ext cx="3984625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72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2805113" y="1371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4096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557338"/>
            <a:ext cx="864076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2988" y="419100"/>
            <a:ext cx="7129462" cy="7080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457200" algn="ctr" eaLnBrk="1" hangingPunct="1">
              <a:spcAft>
                <a:spcPts val="1000"/>
              </a:spcAft>
              <a:defRPr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Переможці 2019/2020 н.р.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68538" y="2492375"/>
            <a:ext cx="4967287" cy="1446550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200" b="1" dirty="0">
                <a:solidFill>
                  <a:srgbClr val="3463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І (</a:t>
            </a:r>
            <a:r>
              <a:rPr lang="ru-RU" altLang="ru-RU" sz="2200" b="1" dirty="0" err="1">
                <a:solidFill>
                  <a:srgbClr val="3463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районний</a:t>
            </a:r>
            <a:r>
              <a:rPr lang="ru-RU" altLang="ru-RU" sz="2200" b="1" dirty="0">
                <a:solidFill>
                  <a:srgbClr val="3463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ru-RU" altLang="ru-RU" sz="2200" b="1" dirty="0" err="1">
                <a:solidFill>
                  <a:srgbClr val="3463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етап</a:t>
            </a:r>
            <a:r>
              <a:rPr lang="ru-RU" altLang="ru-RU" sz="2200" b="1" dirty="0">
                <a:solidFill>
                  <a:srgbClr val="3463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altLang="ru-RU" sz="2200" b="1" dirty="0" smtClean="0">
                <a:solidFill>
                  <a:srgbClr val="3463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Всеукраїнського конкурсу</a:t>
            </a:r>
            <a:r>
              <a:rPr lang="ru-RU" altLang="ru-RU" sz="2200" b="1" dirty="0" smtClean="0">
                <a:solidFill>
                  <a:srgbClr val="3463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200" b="1" dirty="0" err="1">
                <a:solidFill>
                  <a:srgbClr val="3463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захисту</a:t>
            </a:r>
            <a:r>
              <a:rPr lang="ru-RU" altLang="ru-RU" sz="2200" b="1" dirty="0">
                <a:solidFill>
                  <a:srgbClr val="3463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200" b="1" dirty="0" err="1">
                <a:solidFill>
                  <a:srgbClr val="3463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науково-дослідницьких</a:t>
            </a:r>
            <a:r>
              <a:rPr lang="ru-RU" altLang="ru-RU" sz="2200" b="1" dirty="0">
                <a:solidFill>
                  <a:srgbClr val="3463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200" b="1" dirty="0" err="1">
                <a:solidFill>
                  <a:srgbClr val="3463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робіт</a:t>
            </a:r>
            <a:r>
              <a:rPr lang="ru-RU" altLang="ru-RU" sz="2200" b="1" dirty="0">
                <a:solidFill>
                  <a:srgbClr val="3463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200" b="1" dirty="0" err="1">
                <a:solidFill>
                  <a:srgbClr val="3463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учнів-членів</a:t>
            </a:r>
            <a:r>
              <a:rPr lang="ru-RU" altLang="ru-RU" sz="2200" b="1" dirty="0">
                <a:solidFill>
                  <a:srgbClr val="3463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ru-RU" altLang="ru-RU" sz="2200" b="1" dirty="0" err="1">
                <a:solidFill>
                  <a:srgbClr val="3463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Малої</a:t>
            </a:r>
            <a:r>
              <a:rPr lang="ru-RU" altLang="ru-RU" sz="2200" b="1" dirty="0">
                <a:solidFill>
                  <a:srgbClr val="3463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200" b="1" dirty="0" err="1">
                <a:solidFill>
                  <a:srgbClr val="3463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академії</a:t>
            </a:r>
            <a:r>
              <a:rPr lang="ru-RU" altLang="ru-RU" sz="2200" b="1" dirty="0">
                <a:solidFill>
                  <a:srgbClr val="3463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 наук </a:t>
            </a:r>
            <a:r>
              <a:rPr lang="ru-RU" altLang="ru-RU" sz="2200" b="1" dirty="0" err="1">
                <a:solidFill>
                  <a:srgbClr val="3463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  <a:ea typeface="Calibri" pitchFamily="34" charset="0"/>
                <a:cs typeface="Times New Roman" pitchFamily="18" charset="0"/>
              </a:rPr>
              <a:t>України</a:t>
            </a:r>
            <a:endParaRPr lang="ru-RU" altLang="ru-RU" sz="2200" b="1" dirty="0">
              <a:solidFill>
                <a:srgbClr val="34632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4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9872">
            <a:off x="3597275" y="83978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056539"/>
              </p:ext>
            </p:extLst>
          </p:nvPr>
        </p:nvGraphicFramePr>
        <p:xfrm>
          <a:off x="250825" y="3573463"/>
          <a:ext cx="8569325" cy="2121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5766">
                  <a:extLst>
                    <a:ext uri="{9D8B030D-6E8A-4147-A177-3AD203B41FA5}">
                      <a16:colId xmlns:a16="http://schemas.microsoft.com/office/drawing/2014/main" val="4018293592"/>
                    </a:ext>
                  </a:extLst>
                </a:gridCol>
                <a:gridCol w="746691">
                  <a:extLst>
                    <a:ext uri="{9D8B030D-6E8A-4147-A177-3AD203B41FA5}">
                      <a16:colId xmlns:a16="http://schemas.microsoft.com/office/drawing/2014/main" val="2284547551"/>
                    </a:ext>
                  </a:extLst>
                </a:gridCol>
                <a:gridCol w="864134">
                  <a:extLst>
                    <a:ext uri="{9D8B030D-6E8A-4147-A177-3AD203B41FA5}">
                      <a16:colId xmlns:a16="http://schemas.microsoft.com/office/drawing/2014/main" val="1015979874"/>
                    </a:ext>
                  </a:extLst>
                </a:gridCol>
                <a:gridCol w="2077254">
                  <a:extLst>
                    <a:ext uri="{9D8B030D-6E8A-4147-A177-3AD203B41FA5}">
                      <a16:colId xmlns:a16="http://schemas.microsoft.com/office/drawing/2014/main" val="1043961738"/>
                    </a:ext>
                  </a:extLst>
                </a:gridCol>
                <a:gridCol w="2675480">
                  <a:extLst>
                    <a:ext uri="{9D8B030D-6E8A-4147-A177-3AD203B41FA5}">
                      <a16:colId xmlns:a16="http://schemas.microsoft.com/office/drawing/2014/main" val="2319849464"/>
                    </a:ext>
                  </a:extLst>
                </a:gridCol>
              </a:tblGrid>
              <a:tr h="575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ПІ  </a:t>
                      </a:r>
                      <a:r>
                        <a:rPr lang="uk-UA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учня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Клас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Місце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Секція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ПІБ вчителя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396633"/>
                  </a:ext>
                </a:extLst>
              </a:tr>
              <a:tr h="914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Ніколайчук</a:t>
                      </a:r>
                      <a:r>
                        <a:rPr lang="uk-UA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Анна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10-Б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І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220970" algn="l"/>
                        </a:tabLs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Математика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Аверіна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Людмила Геннадіївна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064682"/>
                  </a:ext>
                </a:extLst>
              </a:tr>
              <a:tr h="630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Литвинова Анна</a:t>
                      </a:r>
                      <a:endParaRPr lang="ru-RU" sz="18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11-Б</a:t>
                      </a:r>
                      <a:endParaRPr lang="ru-RU" sz="18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ІІІ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Мовознавство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Оліна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Наталія Петрівна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69551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7917" t="8000" r="4911" b="6951"/>
          <a:stretch/>
        </p:blipFill>
        <p:spPr>
          <a:xfrm>
            <a:off x="1927225" y="962025"/>
            <a:ext cx="1593850" cy="2227263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1395" t="8794" r="24036" b="17929"/>
          <a:stretch/>
        </p:blipFill>
        <p:spPr>
          <a:xfrm>
            <a:off x="5805488" y="365125"/>
            <a:ext cx="1566862" cy="2303463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8318" t="1790" r="6243" b="11554"/>
          <a:stretch/>
        </p:blipFill>
        <p:spPr>
          <a:xfrm>
            <a:off x="314325" y="365125"/>
            <a:ext cx="1627188" cy="2303463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7300913" y="1116013"/>
            <a:ext cx="1584325" cy="2274887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44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2C2C70-2A90-47DD-B4C7-2A4AE87F3363}" type="slidenum">
              <a:rPr lang="uk-UA" smtClean="0"/>
              <a:t>3</a:t>
            </a:fld>
            <a:endParaRPr lang="uk-UA"/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2908300" y="3329941"/>
            <a:ext cx="1617663" cy="2590800"/>
          </a:xfrm>
          <a:prstGeom prst="roundRect">
            <a:avLst>
              <a:gd name="adj" fmla="val 13745"/>
            </a:avLst>
          </a:prstGeom>
          <a:solidFill>
            <a:srgbClr val="6F7CB5"/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000">
                <a:latin typeface="Arial" pitchFamily="34" charset="0"/>
              </a:rPr>
              <a:t>формування соціальної та громадянської позиції, високого рівня культури мислення, соціальних норм, екологічної моральності та обізнаності, самостійності, власної гідності, готовності до трудової діяльності, професійного самовизначення, відповідальності за свої дії;</a:t>
            </a:r>
            <a:endParaRPr lang="ru-RU" altLang="ru-RU" sz="1000">
              <a:latin typeface="Arial" pitchFamily="34" charset="0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143000" y="3329941"/>
            <a:ext cx="1676400" cy="2590800"/>
          </a:xfrm>
          <a:prstGeom prst="roundRect">
            <a:avLst>
              <a:gd name="adj" fmla="val 13745"/>
            </a:avLst>
          </a:prstGeom>
          <a:solidFill>
            <a:srgbClr val="6F7CB5"/>
          </a:solidFill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400">
                <a:latin typeface="Arial" pitchFamily="34" charset="0"/>
              </a:rPr>
              <a:t>пошук і відбір для навчання талановитої молоді;</a:t>
            </a:r>
            <a:endParaRPr lang="ru-RU" altLang="ru-RU" sz="1400">
              <a:latin typeface="Arial" pitchFamily="34" charset="0"/>
            </a:endParaRPr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1371600" y="2034541"/>
            <a:ext cx="6096000" cy="990600"/>
            <a:chOff x="624" y="1152"/>
            <a:chExt cx="4080" cy="720"/>
          </a:xfrm>
        </p:grpSpPr>
        <p:sp>
          <p:nvSpPr>
            <p:cNvPr id="10" name="Rectangle 6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solidFill>
              <a:srgbClr val="9B96DC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B96DC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26" name="Rectangle 9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2439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</p:grpSp>
        <p:sp>
          <p:nvSpPr>
            <p:cNvPr id="12" name="Rectangle 12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21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22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</p:grpSp>
        <p:sp>
          <p:nvSpPr>
            <p:cNvPr id="14" name="Rectangle 18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17" name="Oval 2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18" name="Rectangle 2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itchFamily="34" charset="0"/>
                </a:endParaRPr>
              </a:p>
            </p:txBody>
          </p:sp>
          <p:sp>
            <p:nvSpPr>
              <p:cNvPr id="19" name="Oval 2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  <p:sp>
            <p:nvSpPr>
              <p:cNvPr id="20" name="Oval 2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70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 dirty="0">
                  <a:latin typeface="Arial" charset="0"/>
                </a:endParaRPr>
              </a:p>
            </p:txBody>
          </p:sp>
        </p:grpSp>
        <p:sp>
          <p:nvSpPr>
            <p:cNvPr id="16" name="Rectangle 24"/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solidFill>
              <a:srgbClr val="DFB62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DFB62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itchFamily="34" charset="0"/>
              </a:endParaRPr>
            </a:p>
          </p:txBody>
        </p:sp>
      </p:grpSp>
      <p:sp>
        <p:nvSpPr>
          <p:cNvPr id="29" name="Text Box 25"/>
          <p:cNvSpPr txBox="1">
            <a:spLocks noChangeArrowheads="1"/>
          </p:cNvSpPr>
          <p:nvPr/>
        </p:nvSpPr>
        <p:spPr bwMode="gray">
          <a:xfrm>
            <a:off x="1524000" y="2345691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5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gray">
          <a:xfrm>
            <a:off x="3276600" y="2345691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6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gray">
          <a:xfrm>
            <a:off x="4953000" y="2345691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7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2" name="Text Box 28"/>
          <p:cNvSpPr txBox="1">
            <a:spLocks noChangeArrowheads="1"/>
          </p:cNvSpPr>
          <p:nvPr/>
        </p:nvSpPr>
        <p:spPr bwMode="gray">
          <a:xfrm>
            <a:off x="6629400" y="2345691"/>
            <a:ext cx="3857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rgbClr val="FFFFFF"/>
                </a:solidFill>
                <a:latin typeface="Arial" pitchFamily="34" charset="0"/>
              </a:rPr>
              <a:t>8</a:t>
            </a:r>
            <a:endParaRPr lang="en-US" altLang="ru-RU" sz="28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3" name="AutoShape 29"/>
          <p:cNvSpPr>
            <a:spLocks noChangeArrowheads="1"/>
          </p:cNvSpPr>
          <p:nvPr/>
        </p:nvSpPr>
        <p:spPr bwMode="auto">
          <a:xfrm>
            <a:off x="6413500" y="3329941"/>
            <a:ext cx="1617663" cy="2590800"/>
          </a:xfrm>
          <a:prstGeom prst="roundRect">
            <a:avLst>
              <a:gd name="adj" fmla="val 13745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 для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оволодіння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системою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природу,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суспільство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AutoShape 30"/>
          <p:cNvSpPr>
            <a:spLocks noChangeArrowheads="1"/>
          </p:cNvSpPr>
          <p:nvPr/>
        </p:nvSpPr>
        <p:spPr bwMode="auto">
          <a:xfrm>
            <a:off x="4648200" y="3358480"/>
            <a:ext cx="1676400" cy="2590800"/>
          </a:xfrm>
          <a:prstGeom prst="roundRect">
            <a:avLst>
              <a:gd name="adj" fmla="val 13745"/>
            </a:avLst>
          </a:prstGeom>
          <a:solidFill>
            <a:srgbClr val="00B050"/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свідомого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засад здорового способу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психічного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utoShape 3"/>
          <p:cNvSpPr>
            <a:spLocks noChangeArrowheads="1"/>
          </p:cNvSpPr>
          <p:nvPr/>
        </p:nvSpPr>
        <p:spPr bwMode="auto">
          <a:xfrm>
            <a:off x="2908300" y="3350579"/>
            <a:ext cx="1617663" cy="2590800"/>
          </a:xfrm>
          <a:prstGeom prst="roundRect">
            <a:avLst>
              <a:gd name="adj" fmla="val 13745"/>
            </a:avLst>
          </a:prstGeom>
          <a:solidFill>
            <a:srgbClr val="00B0F0"/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обдарувань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світогляду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>
            <a:off x="1143000" y="3350579"/>
            <a:ext cx="1676400" cy="2590800"/>
          </a:xfrm>
          <a:prstGeom prst="roundRect">
            <a:avLst>
              <a:gd name="adj" fmla="val 13745"/>
            </a:avLst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Конституції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символів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прав і свобод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громадянина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11560" y="476672"/>
            <a:ext cx="807715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dventure" panose="02000503020000020003" pitchFamily="2" charset="0"/>
              </a:rPr>
              <a:t>Головні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dventure" panose="02000503020000020003" pitchFamily="2" charset="0"/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dventure" panose="02000503020000020003" pitchFamily="2" charset="0"/>
              </a:rPr>
              <a:t>завдання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dventure" panose="02000503020000020003" pitchFamily="2" charset="0"/>
              </a:rPr>
              <a:t> 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dventure" panose="02000503020000020003" pitchFamily="2" charset="0"/>
              </a:rPr>
              <a:t>Харківської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dventure" panose="02000503020000020003" pitchFamily="2" charset="0"/>
              </a:rPr>
              <a:t>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dventure" panose="02000503020000020003" pitchFamily="2" charset="0"/>
              </a:rPr>
              <a:t>гімназії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Adventure" panose="02000503020000020003" pitchFamily="2" charset="0"/>
              </a:rPr>
              <a:t> 172 </a:t>
            </a:r>
          </a:p>
        </p:txBody>
      </p:sp>
    </p:spTree>
    <p:extLst>
      <p:ext uri="{BB962C8B-B14F-4D97-AF65-F5344CB8AC3E}">
        <p14:creationId xmlns:p14="http://schemas.microsoft.com/office/powerpoint/2010/main" val="40921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ChangeArrowheads="1"/>
          </p:cNvSpPr>
          <p:nvPr/>
        </p:nvSpPr>
        <p:spPr bwMode="auto">
          <a:xfrm>
            <a:off x="2805113" y="1371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4505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557338"/>
            <a:ext cx="864076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2988" y="419100"/>
            <a:ext cx="7129462" cy="7080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457200" algn="ctr" eaLnBrk="1" hangingPunct="1">
              <a:spcAft>
                <a:spcPts val="1000"/>
              </a:spcAft>
              <a:defRPr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Переможці 2019/2020 н.р.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68538" y="2492375"/>
            <a:ext cx="4967287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ІІ (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районний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) 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етап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Х 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Міжнародного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мовно-літературного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конкурсу 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учнівської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молоді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ім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. Т. 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Шевченка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endParaRPr lang="ru-RU" sz="2200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algn="ctr" eaLnBrk="1" hangingPunct="1">
              <a:defRPr/>
            </a:pP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серед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учнів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5-11-х 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класів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закладів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загальної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середньої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освіти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41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41300" y="3409950"/>
          <a:ext cx="8636000" cy="26717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7620">
                  <a:extLst>
                    <a:ext uri="{9D8B030D-6E8A-4147-A177-3AD203B41FA5}">
                      <a16:colId xmlns:a16="http://schemas.microsoft.com/office/drawing/2014/main" val="4018293592"/>
                    </a:ext>
                  </a:extLst>
                </a:gridCol>
                <a:gridCol w="713719">
                  <a:extLst>
                    <a:ext uri="{9D8B030D-6E8A-4147-A177-3AD203B41FA5}">
                      <a16:colId xmlns:a16="http://schemas.microsoft.com/office/drawing/2014/main" val="2284547551"/>
                    </a:ext>
                  </a:extLst>
                </a:gridCol>
                <a:gridCol w="856463">
                  <a:extLst>
                    <a:ext uri="{9D8B030D-6E8A-4147-A177-3AD203B41FA5}">
                      <a16:colId xmlns:a16="http://schemas.microsoft.com/office/drawing/2014/main" val="1015979874"/>
                    </a:ext>
                  </a:extLst>
                </a:gridCol>
                <a:gridCol w="4068198">
                  <a:extLst>
                    <a:ext uri="{9D8B030D-6E8A-4147-A177-3AD203B41FA5}">
                      <a16:colId xmlns:a16="http://schemas.microsoft.com/office/drawing/2014/main" val="2319849464"/>
                    </a:ext>
                  </a:extLst>
                </a:gridCol>
              </a:tblGrid>
              <a:tr h="5191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ПІ  учня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Клас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Місце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ПІБ вчителя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396633"/>
                  </a:ext>
                </a:extLst>
              </a:tr>
              <a:tr h="31549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Кубрак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Амалія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5-Б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ІІ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Коміна </a:t>
                      </a: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Євгенія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Вікторівна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064682"/>
                  </a:ext>
                </a:extLst>
              </a:tr>
              <a:tr h="315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Лінько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Марина </a:t>
                      </a: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Олексіївна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541704"/>
                  </a:ext>
                </a:extLst>
              </a:tr>
              <a:tr h="31549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Мироненко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Єлизавета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6-В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ІІ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Шаптала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Наталія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Михайлівна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695517"/>
                  </a:ext>
                </a:extLst>
              </a:tr>
              <a:tr h="315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Лінько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Марина </a:t>
                      </a: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Олексіївна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151429"/>
                  </a:ext>
                </a:extLst>
              </a:tr>
              <a:tr h="347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Саварінська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Дар’я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969895" algn="ctr"/>
                          <a:tab pos="5940425" algn="r"/>
                        </a:tabLst>
                        <a:defRPr/>
                      </a:pPr>
                      <a:r>
                        <a:rPr lang="uk-UA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8-Б</a:t>
                      </a:r>
                      <a:endParaRPr lang="ru-RU" sz="18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969895" algn="ctr"/>
                          <a:tab pos="5940425" algn="r"/>
                        </a:tabLst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Коміна </a:t>
                      </a: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Євгенія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Вікторівна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485132"/>
                  </a:ext>
                </a:extLst>
              </a:tr>
              <a:tr h="543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Антонова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Єлизавета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2969895" algn="ctr"/>
                          <a:tab pos="5940425" algn="r"/>
                        </a:tabLst>
                        <a:defRPr/>
                      </a:pPr>
                      <a:r>
                        <a:rPr lang="uk-UA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10-Б</a:t>
                      </a:r>
                      <a:endParaRPr lang="ru-RU" sz="18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Вакуленко </a:t>
                      </a: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Тетяна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Володимирівна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786798"/>
                  </a:ext>
                </a:extLst>
              </a:tr>
            </a:tbl>
          </a:graphicData>
        </a:graphic>
      </p:graphicFrame>
      <p:pic>
        <p:nvPicPr>
          <p:cNvPr id="4714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99"/>
          <a:stretch>
            <a:fillRect/>
          </a:stretch>
        </p:blipFill>
        <p:spPr bwMode="auto">
          <a:xfrm>
            <a:off x="3330575" y="700088"/>
            <a:ext cx="225107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8190" r="12714"/>
          <a:stretch/>
        </p:blipFill>
        <p:spPr>
          <a:xfrm>
            <a:off x="166688" y="1054100"/>
            <a:ext cx="1143000" cy="1770063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688" y="215900"/>
            <a:ext cx="1117600" cy="1677988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525" y="1597025"/>
            <a:ext cx="1098550" cy="1587500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4888" y="465138"/>
            <a:ext cx="1216025" cy="1711325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0800" y="152400"/>
            <a:ext cx="1216025" cy="1698625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436688"/>
            <a:ext cx="1217613" cy="1700212"/>
          </a:xfrm>
          <a:prstGeom prst="rect">
            <a:avLst/>
          </a:prstGeom>
          <a:noFill/>
          <a:ln w="19050">
            <a:solidFill>
              <a:srgbClr val="34632C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/>
          <a:srcRect t="10418" b="10255"/>
          <a:stretch/>
        </p:blipFill>
        <p:spPr>
          <a:xfrm>
            <a:off x="6199188" y="203200"/>
            <a:ext cx="1158875" cy="1439863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5463" y="1436688"/>
            <a:ext cx="1168400" cy="1628775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661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20995">
            <a:off x="650875" y="647700"/>
            <a:ext cx="4033838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50825" y="288925"/>
            <a:ext cx="8713788" cy="5238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457200" algn="ctr" eaLnBrk="1" hangingPunct="1">
              <a:spcAft>
                <a:spcPts val="1000"/>
              </a:spcAft>
              <a:defRPr/>
            </a:pP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Турніри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конкурси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змагання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0797" t="18968" r="12335" b="12344"/>
          <a:stretch/>
        </p:blipFill>
        <p:spPr>
          <a:xfrm rot="20986496">
            <a:off x="4627563" y="1135063"/>
            <a:ext cx="3870325" cy="2595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726944"/>
              </p:ext>
            </p:extLst>
          </p:nvPr>
        </p:nvGraphicFramePr>
        <p:xfrm>
          <a:off x="250825" y="3644900"/>
          <a:ext cx="8713788" cy="24434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52975">
                  <a:extLst>
                    <a:ext uri="{9D8B030D-6E8A-4147-A177-3AD203B41FA5}">
                      <a16:colId xmlns:a16="http://schemas.microsoft.com/office/drawing/2014/main" val="555051575"/>
                    </a:ext>
                  </a:extLst>
                </a:gridCol>
                <a:gridCol w="864177">
                  <a:extLst>
                    <a:ext uri="{9D8B030D-6E8A-4147-A177-3AD203B41FA5}">
                      <a16:colId xmlns:a16="http://schemas.microsoft.com/office/drawing/2014/main" val="2355722109"/>
                    </a:ext>
                  </a:extLst>
                </a:gridCol>
                <a:gridCol w="3096636">
                  <a:extLst>
                    <a:ext uri="{9D8B030D-6E8A-4147-A177-3AD203B41FA5}">
                      <a16:colId xmlns:a16="http://schemas.microsoft.com/office/drawing/2014/main" val="4122080686"/>
                    </a:ext>
                  </a:extLst>
                </a:gridCol>
              </a:tblGrid>
              <a:tr h="381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Турнір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Місце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ПІБ вчителя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067254"/>
                  </a:ext>
                </a:extLst>
              </a:tr>
              <a:tr h="315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Юних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географів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І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Куценко І.І.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260484"/>
                  </a:ext>
                </a:extLst>
              </a:tr>
              <a:tr h="400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Юних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винахідників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раціоналізаторів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ІІ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Нікітіна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О.І.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834094"/>
                  </a:ext>
                </a:extLst>
              </a:tr>
              <a:tr h="315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Юних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фізиків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969895" algn="ctr"/>
                          <a:tab pos="5940425" algn="r"/>
                        </a:tabLst>
                        <a:defRPr/>
                      </a:pP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Нікітіна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О.І.</a:t>
                      </a:r>
                    </a:p>
                  </a:txBody>
                  <a:tcPr marL="68586" marR="68586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762477"/>
                  </a:ext>
                </a:extLst>
              </a:tr>
              <a:tr h="315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Юних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математиків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Аверіна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Л.Г.,</a:t>
                      </a:r>
                      <a:r>
                        <a:rPr lang="ru-RU" sz="1800" b="1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Саніна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І.М.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001765"/>
                  </a:ext>
                </a:extLst>
              </a:tr>
              <a:tr h="315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Юних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хіміків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Чекалова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С.В.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078694"/>
                  </a:ext>
                </a:extLst>
              </a:tr>
              <a:tr h="3993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Юних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журналістів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uk-UA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5DBF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Буракова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І.В.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731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81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973819"/>
              </p:ext>
            </p:extLst>
          </p:nvPr>
        </p:nvGraphicFramePr>
        <p:xfrm>
          <a:off x="250825" y="3284538"/>
          <a:ext cx="8636000" cy="3270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36000">
                  <a:extLst>
                    <a:ext uri="{9D8B030D-6E8A-4147-A177-3AD203B41FA5}">
                      <a16:colId xmlns:a16="http://schemas.microsoft.com/office/drawing/2014/main" val="562808481"/>
                    </a:ext>
                  </a:extLst>
                </a:gridCol>
              </a:tblGrid>
              <a:tr h="17627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Латишев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Олександр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учень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10-А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класу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нагороджений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Дипломом ІІ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ступеня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за перемогу в ХІІІ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міському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турнірі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юних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винахідників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і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раціоналізаторів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для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учнів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9-11-х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класів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закладів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загальної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середньої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освіти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м.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Харкова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у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складі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збірної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команди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Київського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району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(учитель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Нікітіна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О.І.)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208956"/>
                  </a:ext>
                </a:extLst>
              </a:tr>
              <a:tr h="15074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969895" algn="ctr"/>
                          <a:tab pos="5940425" algn="r"/>
                        </a:tabLst>
                        <a:defRPr/>
                      </a:pPr>
                      <a:r>
                        <a:rPr lang="uk-UA" sz="18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Латишев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Олександр, учень 10-А класу, нагороджений Дипломом учасника фінального етапу ХХІІ Всеукраїнського етапу турніру юних винахідників і раціоналізаторів у  складі збірної команди учнів Київського району 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м. Харкова  (учитель 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Нікітіна О.І.).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027227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1" b="17462"/>
          <a:stretch/>
        </p:blipFill>
        <p:spPr>
          <a:xfrm>
            <a:off x="683568" y="404345"/>
            <a:ext cx="2088232" cy="2352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0"/>
          <a:stretch/>
        </p:blipFill>
        <p:spPr>
          <a:xfrm>
            <a:off x="6516216" y="404345"/>
            <a:ext cx="2016224" cy="2427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12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11150"/>
          <a:stretch>
            <a:fillRect/>
          </a:stretch>
        </p:blipFill>
        <p:spPr bwMode="auto">
          <a:xfrm>
            <a:off x="3662363" y="695325"/>
            <a:ext cx="181292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62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96975"/>
            <a:ext cx="2611438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676002"/>
              </p:ext>
            </p:extLst>
          </p:nvPr>
        </p:nvGraphicFramePr>
        <p:xfrm>
          <a:off x="250825" y="4076700"/>
          <a:ext cx="8636000" cy="1512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36000">
                  <a:extLst>
                    <a:ext uri="{9D8B030D-6E8A-4147-A177-3AD203B41FA5}">
                      <a16:colId xmlns:a16="http://schemas.microsoft.com/office/drawing/2014/main" val="562808481"/>
                    </a:ext>
                  </a:extLst>
                </a:gridCol>
              </a:tblGrid>
              <a:tr h="1512888">
                <a:tc>
                  <a:txBody>
                    <a:bodyPr/>
                    <a:lstStyle/>
                    <a:p>
                      <a:pPr lvl="0" algn="just"/>
                      <a:r>
                        <a:rPr lang="uk-UA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Мартинюк Максим, учень 11-Б </a:t>
                      </a:r>
                      <a:r>
                        <a:rPr lang="uk-UA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класу, </a:t>
                      </a:r>
                      <a:r>
                        <a:rPr lang="uk-UA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посів ІІІ місце в районному етапі обласного фестивалю ораторського мистецтва </a:t>
                      </a:r>
                      <a:r>
                        <a:rPr lang="uk-UA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(учитель </a:t>
                      </a:r>
                      <a:r>
                        <a:rPr lang="uk-UA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Борисова В.О.).</a:t>
                      </a:r>
                      <a:endParaRPr lang="ru-RU" sz="24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208956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b="19550"/>
          <a:stretch/>
        </p:blipFill>
        <p:spPr>
          <a:xfrm>
            <a:off x="738773" y="572362"/>
            <a:ext cx="238318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82"/>
          <a:stretch/>
        </p:blipFill>
        <p:spPr>
          <a:xfrm>
            <a:off x="6145539" y="536358"/>
            <a:ext cx="2398912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837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9358"/>
          <a:stretch/>
        </p:blipFill>
        <p:spPr>
          <a:xfrm>
            <a:off x="250825" y="261938"/>
            <a:ext cx="4105275" cy="2789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928531"/>
              </p:ext>
            </p:extLst>
          </p:nvPr>
        </p:nvGraphicFramePr>
        <p:xfrm>
          <a:off x="138113" y="3681413"/>
          <a:ext cx="8780462" cy="2757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80462">
                  <a:extLst>
                    <a:ext uri="{9D8B030D-6E8A-4147-A177-3AD203B41FA5}">
                      <a16:colId xmlns:a16="http://schemas.microsoft.com/office/drawing/2014/main" val="562808481"/>
                    </a:ext>
                  </a:extLst>
                </a:gridCol>
              </a:tblGrid>
              <a:tr h="731549">
                <a:tc>
                  <a:txBody>
                    <a:bodyPr/>
                    <a:lstStyle/>
                    <a:p>
                      <a:pPr lvl="0" algn="just"/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Команда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Харківської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гімназії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№ 172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Харківської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міської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ради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Харківської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області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посіла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ІІІ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місце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у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районних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змаганнях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з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кульової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стрільби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та з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нагоди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Дня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Збройних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сил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України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(учитель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Майборода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Л.П.).</a:t>
                      </a:r>
                      <a:endParaRPr lang="ru-RU" sz="20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68585" marR="68585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208956"/>
                  </a:ext>
                </a:extLst>
              </a:tr>
              <a:tr h="667202">
                <a:tc>
                  <a:txBody>
                    <a:bodyPr/>
                    <a:lstStyle/>
                    <a:p>
                      <a:pPr lvl="0" algn="just"/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Суходольський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Марк,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учень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11-А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класу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посів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І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місце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в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індивідуальній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першості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у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районних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змаганнях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зі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стрільби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(учитель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Майборода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Л.П.).</a:t>
                      </a:r>
                      <a:endParaRPr lang="ru-RU" sz="20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68585" marR="68585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02577"/>
                  </a:ext>
                </a:extLst>
              </a:tr>
              <a:tr h="633105">
                <a:tc>
                  <a:txBody>
                    <a:bodyPr/>
                    <a:lstStyle/>
                    <a:p>
                      <a:pPr lvl="0" algn="just"/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Душин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Богдан,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учень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10-Б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класу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посів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І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місце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у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районних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змаганнях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розбирання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автомата, учитель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Майборода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Л.П.).</a:t>
                      </a:r>
                      <a:endParaRPr lang="ru-RU" sz="20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68585" marR="68585" marT="0" marB="0" anchor="ctr"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244556"/>
                  </a:ext>
                </a:extLst>
              </a:tr>
              <a:tr h="725630">
                <a:tc>
                  <a:txBody>
                    <a:bodyPr/>
                    <a:lstStyle/>
                    <a:p>
                      <a:pPr lvl="0" algn="just"/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Чернищук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Владислав,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учень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11-Б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класу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посів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ІІІ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місце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у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районних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змаганнях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спорядження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магазина автомата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набоями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, учитель </a:t>
                      </a:r>
                      <a:r>
                        <a:rPr lang="ru-RU" sz="16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Майборода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Л.П.).</a:t>
                      </a:r>
                      <a:endParaRPr lang="ru-RU" sz="20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68585" marR="68585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04825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1019" t="31347" r="9838"/>
          <a:stretch/>
        </p:blipFill>
        <p:spPr>
          <a:xfrm>
            <a:off x="4643438" y="476250"/>
            <a:ext cx="4192587" cy="272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r="41141"/>
          <a:stretch/>
        </p:blipFill>
        <p:spPr>
          <a:xfrm rot="21292022">
            <a:off x="3571875" y="2179638"/>
            <a:ext cx="1838325" cy="12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344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111613"/>
              </p:ext>
            </p:extLst>
          </p:nvPr>
        </p:nvGraphicFramePr>
        <p:xfrm>
          <a:off x="250825" y="4424363"/>
          <a:ext cx="8636000" cy="12620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36000">
                  <a:extLst>
                    <a:ext uri="{9D8B030D-6E8A-4147-A177-3AD203B41FA5}">
                      <a16:colId xmlns:a16="http://schemas.microsoft.com/office/drawing/2014/main" val="562808481"/>
                    </a:ext>
                  </a:extLst>
                </a:gridCol>
              </a:tblGrid>
              <a:tr h="1262062">
                <a:tc>
                  <a:txBody>
                    <a:bodyPr/>
                    <a:lstStyle/>
                    <a:p>
                      <a:pPr lvl="0" algn="just"/>
                      <a:r>
                        <a:rPr lang="uk-UA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Орда Олександр, учень 4-Г класу, посів ІІ місце у Всеукраїнській олімпіаді «</a:t>
                      </a:r>
                      <a:r>
                        <a:rPr lang="uk-UA" sz="24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Всеосвіта</a:t>
                      </a:r>
                      <a:r>
                        <a:rPr lang="uk-UA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. Весна – 2020» </a:t>
                      </a:r>
                      <a:r>
                        <a:rPr lang="uk-UA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(учитель </a:t>
                      </a:r>
                      <a:r>
                        <a:rPr lang="uk-UA" sz="24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Сташкевич</a:t>
                      </a:r>
                      <a:r>
                        <a:rPr lang="uk-UA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О.П.).</a:t>
                      </a:r>
                      <a:endParaRPr lang="ru-RU" sz="24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208956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0"/>
          <a:stretch/>
        </p:blipFill>
        <p:spPr>
          <a:xfrm flipH="1">
            <a:off x="885346" y="531458"/>
            <a:ext cx="2340952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0"/>
          <a:stretch/>
        </p:blipFill>
        <p:spPr>
          <a:xfrm>
            <a:off x="5724128" y="531458"/>
            <a:ext cx="2536045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354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1536700"/>
            <a:ext cx="2955925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32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171207"/>
              </p:ext>
            </p:extLst>
          </p:nvPr>
        </p:nvGraphicFramePr>
        <p:xfrm>
          <a:off x="250825" y="4424363"/>
          <a:ext cx="8636000" cy="12620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36000">
                  <a:extLst>
                    <a:ext uri="{9D8B030D-6E8A-4147-A177-3AD203B41FA5}">
                      <a16:colId xmlns:a16="http://schemas.microsoft.com/office/drawing/2014/main" val="562808481"/>
                    </a:ext>
                  </a:extLst>
                </a:gridCol>
              </a:tblGrid>
              <a:tr h="1262062">
                <a:tc>
                  <a:txBody>
                    <a:bodyPr/>
                    <a:lstStyle/>
                    <a:p>
                      <a:pPr lvl="0" algn="just"/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Богобояща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Ярослава,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учениця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4-А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класу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посіла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І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місце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в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Міжнародному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конкурсі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знавців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української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мови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ім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. П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Яцика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 (учитель 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Собка В.А.).</a:t>
                      </a:r>
                      <a:endParaRPr lang="ru-RU" sz="32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BF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208956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76" y="620688"/>
            <a:ext cx="2356408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0" t="17517" r="1701" b="10289"/>
          <a:stretch/>
        </p:blipFill>
        <p:spPr>
          <a:xfrm rot="16200000">
            <a:off x="5593807" y="823017"/>
            <a:ext cx="2924944" cy="252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402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1196975"/>
            <a:ext cx="2493963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63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ctrTitle" idx="4294967295"/>
          </p:nvPr>
        </p:nvSpPr>
        <p:spPr>
          <a:xfrm>
            <a:off x="646113" y="115888"/>
            <a:ext cx="8497887" cy="2520950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6000" i="1" dirty="0" err="1">
                <a:latin typeface="Monotype Corsiva" pitchFamily="66" charset="0"/>
              </a:rPr>
              <a:t>Виховна</a:t>
            </a:r>
            <a:r>
              <a:rPr lang="ru-RU" altLang="ru-RU" sz="6000" i="1" dirty="0">
                <a:latin typeface="Monotype Corsiva" pitchFamily="66" charset="0"/>
              </a:rPr>
              <a:t> система </a:t>
            </a:r>
            <a:r>
              <a:rPr lang="ru-RU" altLang="ru-RU" sz="6000" i="1" dirty="0" err="1" smtClean="0">
                <a:latin typeface="Monotype Corsiva" pitchFamily="66" charset="0"/>
              </a:rPr>
              <a:t>гімназії</a:t>
            </a:r>
            <a:endParaRPr lang="ru-RU" altLang="ru-RU" sz="6000" i="1" dirty="0" smtClean="0"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1550" y="2781300"/>
            <a:ext cx="4968875" cy="302418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45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/>
          </p:cNvSpPr>
          <p:nvPr/>
        </p:nvSpPr>
        <p:spPr bwMode="auto">
          <a:xfrm>
            <a:off x="395288" y="115888"/>
            <a:ext cx="8229600" cy="11525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bIns="0" anchor="b"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uk-UA" altLang="ru-RU" sz="3600" dirty="0" smtClean="0">
                <a:solidFill>
                  <a:srgbClr val="000099"/>
                </a:solidFill>
                <a:latin typeface="Cleopatra" pitchFamily="2" charset="0"/>
              </a:rPr>
              <a:t>Національно - патріотичне виховання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8625" y="6034088"/>
            <a:ext cx="3455988" cy="7080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4000" dirty="0">
                <a:solidFill>
                  <a:schemeClr val="bg2">
                    <a:lumMod val="50000"/>
                  </a:schemeClr>
                </a:solidFill>
                <a:latin typeface="Impact" panose="020B0806030902050204" pitchFamily="34" charset="0"/>
              </a:rPr>
              <a:t>День </a:t>
            </a:r>
            <a:r>
              <a:rPr lang="uk-UA" sz="4000" dirty="0" smtClean="0">
                <a:solidFill>
                  <a:schemeClr val="bg2">
                    <a:lumMod val="50000"/>
                  </a:schemeClr>
                </a:solidFill>
                <a:latin typeface="Impact" panose="020B0806030902050204" pitchFamily="34" charset="0"/>
              </a:rPr>
              <a:t>Прапора</a:t>
            </a:r>
            <a:endParaRPr lang="ru-RU" sz="4000" dirty="0">
              <a:solidFill>
                <a:schemeClr val="bg2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11268" name="Picture 5" descr="D:\Дневники 2020\mycoll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513715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59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1052736"/>
            <a:ext cx="9144000" cy="5805264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44624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</a:t>
            </a:r>
            <a:r>
              <a:rPr lang="uk-UA" sz="40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ізація</a:t>
            </a:r>
            <a:r>
              <a:rPr lang="uk-UA" sz="40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проектів</a:t>
            </a:r>
            <a:endParaRPr lang="ru-RU" sz="40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1926475" y="4733498"/>
            <a:ext cx="1152128" cy="864096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3531550" y="4733498"/>
            <a:ext cx="1220470" cy="823966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5522291" y="4733498"/>
            <a:ext cx="1313742" cy="923573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7620537" y="4733498"/>
            <a:ext cx="1224136" cy="92592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899592" y="677366"/>
            <a:ext cx="1440160" cy="1718279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ru-RU" sz="1400" dirty="0" smtClean="0">
              <a:latin typeface="Impact" panose="020B0806030902050204" pitchFamily="34" charset="0"/>
            </a:endParaRPr>
          </a:p>
          <a:p>
            <a:endParaRPr lang="ru-RU" sz="1400" dirty="0">
              <a:latin typeface="Impact" panose="020B0806030902050204" pitchFamily="34" charset="0"/>
            </a:endParaRPr>
          </a:p>
          <a:p>
            <a:endParaRPr lang="ru-RU" sz="1400" dirty="0" smtClean="0">
              <a:latin typeface="Impact" panose="020B0806030902050204" pitchFamily="34" charset="0"/>
            </a:endParaRPr>
          </a:p>
          <a:p>
            <a:endParaRPr lang="ru-RU" sz="1400" dirty="0">
              <a:latin typeface="Impact" panose="020B0806030902050204" pitchFamily="34" charset="0"/>
            </a:endParaRPr>
          </a:p>
          <a:p>
            <a:pPr>
              <a:lnSpc>
                <a:spcPts val="1500"/>
              </a:lnSpc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 bwMode="auto">
          <a:xfrm>
            <a:off x="2776567" y="677366"/>
            <a:ext cx="1368152" cy="1718279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4691779" y="683891"/>
            <a:ext cx="1332148" cy="1774957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6624293" y="683891"/>
            <a:ext cx="1404091" cy="1774957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5616" y="5642664"/>
            <a:ext cx="15063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Координатори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Щипанова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О.В., </a:t>
            </a:r>
          </a:p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Столяр Я.О.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31840" y="5642664"/>
            <a:ext cx="16885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Координатори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Домокош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О.А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</a:p>
          <a:p>
            <a:pPr algn="l"/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Мощенок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Н.Д..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3812" y="5642664"/>
            <a:ext cx="12904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Координатори</a:t>
            </a:r>
            <a:endParaRPr lang="ru-RU" sz="14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Бухман О.Р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Кадуцька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О.В.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75475" y="5642664"/>
            <a:ext cx="13033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Координатори</a:t>
            </a:r>
            <a:endParaRPr lang="ru-RU" sz="14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Бухман О.Р., </a:t>
            </a:r>
            <a:endParaRPr lang="ru-RU" sz="14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Стадник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О.М..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05703" y="44624"/>
            <a:ext cx="483033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</a:t>
            </a:r>
            <a:r>
              <a:rPr lang="uk-UA" sz="32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ізація</a:t>
            </a:r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проектів:</a:t>
            </a:r>
            <a:endParaRPr lang="ru-RU" sz="32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4800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/>
          </p:cNvSpPr>
          <p:nvPr/>
        </p:nvSpPr>
        <p:spPr bwMode="auto">
          <a:xfrm>
            <a:off x="395288" y="115888"/>
            <a:ext cx="8229600" cy="11525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bIns="0" anchor="b"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uk-UA" altLang="ru-RU" sz="3600" dirty="0" smtClean="0">
                <a:solidFill>
                  <a:srgbClr val="000099"/>
                </a:solidFill>
                <a:latin typeface="Cleopatra" pitchFamily="2" charset="0"/>
              </a:rPr>
              <a:t>Благодійна акція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uk-UA" altLang="ru-RU" sz="3600" dirty="0" smtClean="0">
                <a:solidFill>
                  <a:srgbClr val="000099"/>
                </a:solidFill>
                <a:latin typeface="Cleopatra" pitchFamily="2" charset="0"/>
              </a:rPr>
              <a:t>«Допоможи </a:t>
            </a:r>
            <a:r>
              <a:rPr lang="uk-UA" altLang="ru-RU" sz="3600" dirty="0">
                <a:solidFill>
                  <a:srgbClr val="000099"/>
                </a:solidFill>
                <a:latin typeface="Cleopatra" pitchFamily="2" charset="0"/>
              </a:rPr>
              <a:t>тому, хто поряд». </a:t>
            </a:r>
            <a:endParaRPr lang="uk-UA" altLang="ru-RU" sz="3600" dirty="0" smtClean="0">
              <a:solidFill>
                <a:srgbClr val="000099"/>
              </a:solidFill>
              <a:latin typeface="Cleopatra" pitchFamily="2" charset="0"/>
            </a:endParaRP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628775"/>
            <a:ext cx="3552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573463"/>
            <a:ext cx="38401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23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/>
          </p:cNvSpPr>
          <p:nvPr/>
        </p:nvSpPr>
        <p:spPr bwMode="auto">
          <a:xfrm>
            <a:off x="34925" y="115888"/>
            <a:ext cx="8229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>
                <a:solidFill>
                  <a:srgbClr val="000099"/>
                </a:solidFill>
                <a:latin typeface="Cleopatra" pitchFamily="2" charset="0"/>
              </a:rPr>
              <a:t>Участь у  міських, Всеукраїнських та Міжнародних конкурсах</a:t>
            </a:r>
            <a:endParaRPr lang="uk-UA" altLang="ru-RU" sz="3200">
              <a:solidFill>
                <a:srgbClr val="000099"/>
              </a:solidFill>
              <a:latin typeface="Cleopatra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750" y="3860800"/>
            <a:ext cx="3609975" cy="266382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270000"/>
            <a:ext cx="29749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7900" y="5540375"/>
            <a:ext cx="3097213" cy="12017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 err="1"/>
              <a:t>Скалецька</a:t>
            </a:r>
            <a:r>
              <a:rPr lang="ru-RU" dirty="0"/>
              <a:t> </a:t>
            </a:r>
            <a:r>
              <a:rPr lang="ru-RU" dirty="0" err="1"/>
              <a:t>Єва</a:t>
            </a:r>
            <a:r>
              <a:rPr lang="ru-RU" dirty="0"/>
              <a:t>, Ахмедова </a:t>
            </a:r>
            <a:r>
              <a:rPr lang="ru-RU" dirty="0" err="1"/>
              <a:t>Ельміра</a:t>
            </a:r>
            <a:r>
              <a:rPr lang="ru-RU" dirty="0"/>
              <a:t>, </a:t>
            </a:r>
            <a:r>
              <a:rPr lang="ru-RU" dirty="0" err="1"/>
              <a:t>учениці</a:t>
            </a:r>
            <a:r>
              <a:rPr lang="ru-RU" dirty="0"/>
              <a:t> 4 </a:t>
            </a:r>
            <a:r>
              <a:rPr lang="ru-RU" dirty="0" err="1"/>
              <a:t>класу</a:t>
            </a:r>
            <a:r>
              <a:rPr lang="ru-RU" dirty="0"/>
              <a:t>, наставники В</a:t>
            </a:r>
            <a:r>
              <a:rPr lang="uk-UA" dirty="0" err="1"/>
              <a:t>іннікова</a:t>
            </a:r>
            <a:r>
              <a:rPr lang="uk-UA" dirty="0"/>
              <a:t> С.В. та </a:t>
            </a:r>
            <a:r>
              <a:rPr lang="uk-UA" dirty="0" err="1"/>
              <a:t>Шибакова</a:t>
            </a:r>
            <a:r>
              <a:rPr lang="uk-UA" dirty="0"/>
              <a:t> С.О.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4716463" y="3219450"/>
            <a:ext cx="1439862" cy="206375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67400" y="1228725"/>
            <a:ext cx="1512888" cy="209550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851275" y="1270000"/>
            <a:ext cx="1584325" cy="1938338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50173" y="3304753"/>
            <a:ext cx="1460277" cy="2038350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38" r="-22586" b="1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99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/>
          </p:cNvSpPr>
          <p:nvPr/>
        </p:nvSpPr>
        <p:spPr bwMode="auto">
          <a:xfrm>
            <a:off x="34925" y="115888"/>
            <a:ext cx="8229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>
                <a:solidFill>
                  <a:srgbClr val="000099"/>
                </a:solidFill>
                <a:latin typeface="Cleopatra" pitchFamily="2" charset="0"/>
              </a:rPr>
              <a:t>Конкурс творчих робіт вільного жанру «Присвята рідному місту» </a:t>
            </a:r>
            <a:endParaRPr lang="uk-UA" altLang="ru-RU" sz="3600">
              <a:solidFill>
                <a:srgbClr val="000099"/>
              </a:solidFill>
              <a:latin typeface="Cleopatra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00450" y="4437063"/>
            <a:ext cx="4787900" cy="30469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 err="1"/>
              <a:t>Трубнікова</a:t>
            </a:r>
            <a:r>
              <a:rPr lang="ru-RU" dirty="0"/>
              <a:t> </a:t>
            </a:r>
            <a:r>
              <a:rPr lang="ru-RU" dirty="0" err="1"/>
              <a:t>Ніка</a:t>
            </a:r>
            <a:r>
              <a:rPr lang="ru-RU" dirty="0"/>
              <a:t>, </a:t>
            </a:r>
            <a:r>
              <a:rPr lang="ru-RU" dirty="0" err="1"/>
              <a:t>учениця</a:t>
            </a:r>
            <a:r>
              <a:rPr lang="ru-RU" dirty="0"/>
              <a:t>     7-В </a:t>
            </a:r>
            <a:r>
              <a:rPr lang="ru-RU" dirty="0" err="1" smtClean="0"/>
              <a:t>класу</a:t>
            </a:r>
            <a:r>
              <a:rPr lang="ru-RU" dirty="0" smtClean="0"/>
              <a:t>, </a:t>
            </a:r>
            <a:r>
              <a:rPr lang="ru-RU" dirty="0" err="1"/>
              <a:t>отримала</a:t>
            </a:r>
            <a:r>
              <a:rPr lang="ru-RU" dirty="0"/>
              <a:t> Диплом ІІ </a:t>
            </a:r>
            <a:r>
              <a:rPr lang="ru-RU" dirty="0" err="1" smtClean="0"/>
              <a:t>ступеня</a:t>
            </a:r>
            <a:r>
              <a:rPr lang="ru-RU" dirty="0" smtClean="0"/>
              <a:t>, </a:t>
            </a:r>
            <a:r>
              <a:rPr lang="ru-RU" dirty="0" err="1" smtClean="0"/>
              <a:t>Буракова</a:t>
            </a:r>
            <a:r>
              <a:rPr lang="ru-RU" dirty="0" smtClean="0"/>
              <a:t> </a:t>
            </a:r>
            <a:r>
              <a:rPr lang="ru-RU" dirty="0"/>
              <a:t>І.В., учитель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та </a:t>
            </a:r>
            <a:r>
              <a:rPr lang="ru-RU" dirty="0" err="1"/>
              <a:t>літератури</a:t>
            </a:r>
            <a:r>
              <a:rPr lang="ru-RU" dirty="0"/>
              <a:t>.</a:t>
            </a:r>
          </a:p>
          <a:p>
            <a:pPr>
              <a:defRPr/>
            </a:pPr>
            <a:r>
              <a:rPr lang="ru-RU" dirty="0"/>
              <a:t>Антонова </a:t>
            </a:r>
            <a:r>
              <a:rPr lang="ru-RU" dirty="0" err="1"/>
              <a:t>Єлизавета</a:t>
            </a:r>
            <a:r>
              <a:rPr lang="ru-RU" dirty="0"/>
              <a:t>, </a:t>
            </a:r>
            <a:r>
              <a:rPr lang="ru-RU" dirty="0" err="1"/>
              <a:t>учениця</a:t>
            </a:r>
            <a:r>
              <a:rPr lang="ru-RU" dirty="0"/>
              <a:t> 10-Б </a:t>
            </a:r>
            <a:r>
              <a:rPr lang="ru-RU" dirty="0" err="1"/>
              <a:t>класу</a:t>
            </a:r>
            <a:r>
              <a:rPr lang="ru-RU" dirty="0"/>
              <a:t>, </a:t>
            </a:r>
            <a:r>
              <a:rPr lang="ru-RU" dirty="0" err="1"/>
              <a:t>посіла</a:t>
            </a:r>
            <a:r>
              <a:rPr lang="ru-RU" dirty="0"/>
              <a:t> ІІ </a:t>
            </a:r>
            <a:r>
              <a:rPr lang="ru-RU" dirty="0" err="1"/>
              <a:t>місце</a:t>
            </a:r>
            <a:r>
              <a:rPr lang="ru-RU" dirty="0"/>
              <a:t>  в </a:t>
            </a:r>
            <a:r>
              <a:rPr lang="ru-RU" dirty="0" err="1"/>
              <a:t>районі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/>
              <a:t>Шаптала</a:t>
            </a:r>
            <a:r>
              <a:rPr lang="ru-RU" dirty="0"/>
              <a:t> Н.М., учитель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та </a:t>
            </a:r>
            <a:r>
              <a:rPr lang="ru-RU" dirty="0" err="1"/>
              <a:t>літератури</a:t>
            </a:r>
            <a:r>
              <a:rPr lang="ru-RU" dirty="0"/>
              <a:t>). </a:t>
            </a:r>
          </a:p>
        </p:txBody>
      </p:sp>
      <p:pic>
        <p:nvPicPr>
          <p:cNvPr id="1434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1916113"/>
            <a:ext cx="2109788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888" y="3835400"/>
            <a:ext cx="1682750" cy="2346325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813"/>
            <a:ext cx="2735263" cy="327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0" t="13087" r="13652" b="12486"/>
          <a:stretch>
            <a:fillRect/>
          </a:stretch>
        </p:blipFill>
        <p:spPr bwMode="auto">
          <a:xfrm>
            <a:off x="3708400" y="1311275"/>
            <a:ext cx="1649413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5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/>
          </p:cNvSpPr>
          <p:nvPr/>
        </p:nvSpPr>
        <p:spPr bwMode="auto">
          <a:xfrm>
            <a:off x="250825" y="115888"/>
            <a:ext cx="8229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>
                <a:solidFill>
                  <a:srgbClr val="000099"/>
                </a:solidFill>
                <a:latin typeface="Cleopatra" pitchFamily="2" charset="0"/>
              </a:rPr>
              <a:t>Районний патріотичний конкурс «Юний захисник»</a:t>
            </a:r>
            <a:endParaRPr lang="uk-UA" altLang="ru-RU" sz="3600">
              <a:solidFill>
                <a:srgbClr val="000099"/>
              </a:solidFill>
              <a:latin typeface="Cleopatra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40200" y="1362075"/>
            <a:ext cx="2447925" cy="331152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5288" y="1328738"/>
            <a:ext cx="3384550" cy="418782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046134" y="5313363"/>
            <a:ext cx="3990195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/>
              <a:t>Команда </a:t>
            </a:r>
            <a:r>
              <a:rPr lang="ru-RU" dirty="0" err="1"/>
              <a:t>гімназії</a:t>
            </a:r>
            <a:r>
              <a:rPr lang="ru-RU" dirty="0"/>
              <a:t> </a:t>
            </a:r>
            <a:r>
              <a:rPr lang="ru-RU" dirty="0" err="1"/>
              <a:t>посіла</a:t>
            </a:r>
            <a:endParaRPr lang="ru-RU" dirty="0"/>
          </a:p>
          <a:p>
            <a:pPr algn="ctr">
              <a:defRPr/>
            </a:pPr>
            <a:r>
              <a:rPr lang="uk-UA" dirty="0"/>
              <a:t> ІІ місце,</a:t>
            </a:r>
          </a:p>
          <a:p>
            <a:pPr algn="ctr">
              <a:defRPr/>
            </a:pPr>
            <a:r>
              <a:rPr lang="uk-UA" dirty="0"/>
              <a:t> </a:t>
            </a:r>
            <a:r>
              <a:rPr lang="uk-UA" dirty="0" smtClean="0"/>
              <a:t>учитель  </a:t>
            </a:r>
            <a:r>
              <a:rPr lang="uk-UA" dirty="0"/>
              <a:t>Майборода Л.П.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7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/>
          </p:cNvSpPr>
          <p:nvPr/>
        </p:nvSpPr>
        <p:spPr bwMode="auto">
          <a:xfrm>
            <a:off x="-36513" y="115888"/>
            <a:ext cx="8229601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 dirty="0">
                <a:solidFill>
                  <a:srgbClr val="000099"/>
                </a:solidFill>
                <a:latin typeface="Cleopatra" pitchFamily="2" charset="0"/>
              </a:rPr>
              <a:t>Районний творчий конкурс малюнків </a:t>
            </a:r>
            <a:r>
              <a:rPr lang="uk-UA" altLang="ru-RU" sz="1800" dirty="0" smtClean="0">
                <a:solidFill>
                  <a:srgbClr val="000099"/>
                </a:solidFill>
                <a:latin typeface="Cleopatra" pitchFamily="2" charset="0"/>
              </a:rPr>
              <a:t>«Ми </a:t>
            </a:r>
            <a:r>
              <a:rPr lang="uk-UA" altLang="ru-RU" sz="1800" dirty="0">
                <a:solidFill>
                  <a:srgbClr val="000099"/>
                </a:solidFill>
                <a:latin typeface="Cleopatra" pitchFamily="2" charset="0"/>
              </a:rPr>
              <a:t>- нащадки переможців! Пам'ятаємо! Пишаємося</a:t>
            </a:r>
            <a:r>
              <a:rPr lang="uk-UA" altLang="ru-RU" sz="1800" dirty="0" smtClean="0">
                <a:solidFill>
                  <a:srgbClr val="000099"/>
                </a:solidFill>
                <a:latin typeface="Cleopatra" pitchFamily="2" charset="0"/>
              </a:rPr>
              <a:t>!» </a:t>
            </a:r>
            <a:r>
              <a:rPr lang="uk-UA" altLang="ru-RU" sz="1800" dirty="0">
                <a:solidFill>
                  <a:srgbClr val="000099"/>
                </a:solidFill>
                <a:latin typeface="Cleopatra" pitchFamily="2" charset="0"/>
              </a:rPr>
              <a:t>та міська естафета пам'яті "Ми - нащадки переможців. Пам'ятаємо! Пишаємося</a:t>
            </a:r>
            <a:r>
              <a:rPr lang="uk-UA" altLang="ru-RU" sz="1800" dirty="0" smtClean="0">
                <a:solidFill>
                  <a:srgbClr val="000099"/>
                </a:solidFill>
                <a:latin typeface="Cleopatra" pitchFamily="2" charset="0"/>
              </a:rPr>
              <a:t>!»</a:t>
            </a:r>
            <a:endParaRPr lang="uk-UA" altLang="ru-RU" sz="1800" dirty="0">
              <a:solidFill>
                <a:srgbClr val="000099"/>
              </a:solidFill>
              <a:latin typeface="Cleopatra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4150" y="1316038"/>
            <a:ext cx="2300288" cy="24003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2138" y="4667250"/>
            <a:ext cx="2544762" cy="201612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11188" y="3860800"/>
            <a:ext cx="2378075" cy="2376488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627313" y="1412875"/>
            <a:ext cx="2665412" cy="21209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804025" y="4511675"/>
            <a:ext cx="2232025" cy="2160588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819650" y="3105150"/>
            <a:ext cx="2578100" cy="2365375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864225" y="1412875"/>
            <a:ext cx="2808288" cy="203835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74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/>
          </p:cNvSpPr>
          <p:nvPr/>
        </p:nvSpPr>
        <p:spPr bwMode="auto">
          <a:xfrm>
            <a:off x="395288" y="-387350"/>
            <a:ext cx="8229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800" b="1" dirty="0">
                <a:solidFill>
                  <a:srgbClr val="000099"/>
                </a:solidFill>
                <a:latin typeface="Cleopatra" pitchFamily="2" charset="0"/>
              </a:rPr>
              <a:t>Учнівське самоврядування «Парус</a:t>
            </a:r>
            <a:r>
              <a:rPr lang="uk-UA" altLang="ru-RU" sz="2800" b="1" dirty="0" smtClean="0">
                <a:solidFill>
                  <a:srgbClr val="000099"/>
                </a:solidFill>
                <a:latin typeface="Cleopatra" pitchFamily="2" charset="0"/>
              </a:rPr>
              <a:t>»</a:t>
            </a:r>
            <a:endParaRPr lang="uk-UA" altLang="ru-RU" sz="2800" b="1" dirty="0">
              <a:solidFill>
                <a:srgbClr val="000099"/>
              </a:solidFill>
              <a:latin typeface="Cleopatra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313" y="4941888"/>
            <a:ext cx="3494087" cy="9223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uk-UA" dirty="0"/>
              <a:t>Команда КВК "Гоголь-</a:t>
            </a:r>
            <a:r>
              <a:rPr lang="uk-UA" dirty="0" err="1"/>
              <a:t>моголь</a:t>
            </a:r>
            <a:r>
              <a:rPr lang="uk-UA" dirty="0"/>
              <a:t>" </a:t>
            </a:r>
          </a:p>
          <a:p>
            <a:pPr algn="ctr">
              <a:defRPr/>
            </a:pPr>
            <a:r>
              <a:rPr lang="uk-UA" dirty="0"/>
              <a:t>посіла ІІІ місце </a:t>
            </a:r>
          </a:p>
          <a:p>
            <a:pPr algn="ctr">
              <a:defRPr/>
            </a:pPr>
            <a:r>
              <a:rPr lang="uk-UA" dirty="0"/>
              <a:t>у районному фестивалі гумору</a:t>
            </a:r>
            <a:endParaRPr lang="ru-RU" dirty="0"/>
          </a:p>
        </p:txBody>
      </p:sp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71525"/>
            <a:ext cx="4632325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3716338"/>
            <a:ext cx="431006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5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/>
          </p:cNvSpPr>
          <p:nvPr/>
        </p:nvSpPr>
        <p:spPr bwMode="auto">
          <a:xfrm>
            <a:off x="395288" y="-387350"/>
            <a:ext cx="8229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800" b="1" dirty="0">
                <a:solidFill>
                  <a:srgbClr val="000099"/>
                </a:solidFill>
                <a:latin typeface="Cleopatra" pitchFamily="2" charset="0"/>
              </a:rPr>
              <a:t>Учнівське самоврядування «Парус</a:t>
            </a:r>
            <a:r>
              <a:rPr lang="uk-UA" altLang="ru-RU" sz="2800" b="1" dirty="0" smtClean="0">
                <a:solidFill>
                  <a:srgbClr val="000099"/>
                </a:solidFill>
                <a:latin typeface="Cleopatra" pitchFamily="2" charset="0"/>
              </a:rPr>
              <a:t>»</a:t>
            </a:r>
            <a:endParaRPr lang="uk-UA" altLang="ru-RU" sz="2800" b="1" dirty="0">
              <a:solidFill>
                <a:srgbClr val="000099"/>
              </a:solidFill>
              <a:latin typeface="Cleopatra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70980" y="4986338"/>
            <a:ext cx="3273653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dirty="0"/>
              <a:t>Команда </a:t>
            </a:r>
            <a:r>
              <a:rPr lang="ru-RU" sz="1600" dirty="0" err="1"/>
              <a:t>лідерів</a:t>
            </a:r>
            <a:r>
              <a:rPr lang="ru-RU" sz="1600" dirty="0"/>
              <a:t> </a:t>
            </a:r>
          </a:p>
          <a:p>
            <a:pPr algn="ctr">
              <a:defRPr/>
            </a:pPr>
            <a:r>
              <a:rPr lang="ru-RU" sz="1600" dirty="0"/>
              <a:t> «</a:t>
            </a:r>
            <a:r>
              <a:rPr lang="ru-RU" sz="1600" dirty="0" err="1"/>
              <a:t>Аркобалено</a:t>
            </a:r>
            <a:r>
              <a:rPr lang="ru-RU" sz="1600" dirty="0"/>
              <a:t>» ХГ № 172 </a:t>
            </a:r>
          </a:p>
          <a:p>
            <a:pPr algn="ctr">
              <a:defRPr/>
            </a:pPr>
            <a:r>
              <a:rPr lang="ru-RU" sz="1600" dirty="0" err="1"/>
              <a:t>посіла</a:t>
            </a:r>
            <a:endParaRPr lang="ru-RU" sz="1600" dirty="0"/>
          </a:p>
          <a:p>
            <a:pPr algn="ctr">
              <a:defRPr/>
            </a:pPr>
            <a:r>
              <a:rPr lang="ru-RU" sz="1600" dirty="0"/>
              <a:t> ІІ </a:t>
            </a:r>
            <a:r>
              <a:rPr lang="ru-RU" sz="1600" dirty="0" err="1"/>
              <a:t>місце</a:t>
            </a:r>
            <a:r>
              <a:rPr lang="ru-RU" sz="1600" dirty="0"/>
              <a:t> у районному </a:t>
            </a:r>
            <a:r>
              <a:rPr lang="ru-RU" sz="1600" dirty="0" err="1"/>
              <a:t>конкурсі</a:t>
            </a:r>
            <a:endParaRPr lang="ru-RU" sz="1600" dirty="0"/>
          </a:p>
          <a:p>
            <a:pPr algn="ctr">
              <a:defRPr/>
            </a:pPr>
            <a:r>
              <a:rPr lang="ru-RU" sz="1600" dirty="0"/>
              <a:t> </a:t>
            </a:r>
            <a:r>
              <a:rPr lang="ru-RU" sz="1600" dirty="0" err="1"/>
              <a:t>лідерів</a:t>
            </a:r>
            <a:r>
              <a:rPr lang="ru-RU" sz="1600" dirty="0"/>
              <a:t> </a:t>
            </a:r>
            <a:r>
              <a:rPr lang="ru-RU" sz="1600" dirty="0" err="1"/>
              <a:t>учнівського</a:t>
            </a:r>
            <a:r>
              <a:rPr lang="ru-RU" sz="1600" dirty="0"/>
              <a:t> </a:t>
            </a:r>
          </a:p>
          <a:p>
            <a:pPr algn="ctr">
              <a:defRPr/>
            </a:pPr>
            <a:r>
              <a:rPr lang="ru-RU" sz="1600" dirty="0" err="1" smtClean="0"/>
              <a:t>самоврядування</a:t>
            </a:r>
            <a:r>
              <a:rPr lang="ru-RU" sz="1600" dirty="0" smtClean="0"/>
              <a:t> </a:t>
            </a:r>
            <a:r>
              <a:rPr lang="ru-RU" sz="1600" dirty="0"/>
              <a:t>«Ми – </a:t>
            </a:r>
            <a:r>
              <a:rPr lang="ru-RU" sz="1600" dirty="0" smtClean="0"/>
              <a:t>разом !»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47813" y="1052513"/>
            <a:ext cx="3168650" cy="259238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5288" y="3738563"/>
            <a:ext cx="2952750" cy="266382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854700" y="871538"/>
            <a:ext cx="2032000" cy="267652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280025" y="3719513"/>
            <a:ext cx="3613150" cy="10779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dirty="0" err="1"/>
              <a:t>Учень</a:t>
            </a:r>
            <a:r>
              <a:rPr lang="ru-RU" sz="1600" dirty="0"/>
              <a:t> </a:t>
            </a:r>
            <a:r>
              <a:rPr lang="ru-RU" sz="1600" dirty="0" smtClean="0"/>
              <a:t>10-Б </a:t>
            </a:r>
            <a:r>
              <a:rPr lang="ru-RU" sz="1600" dirty="0" err="1"/>
              <a:t>класу</a:t>
            </a:r>
            <a:endParaRPr lang="ru-RU" sz="1600" dirty="0"/>
          </a:p>
          <a:p>
            <a:pPr algn="ctr">
              <a:defRPr/>
            </a:pPr>
            <a:r>
              <a:rPr lang="ru-RU" sz="1600" dirty="0"/>
              <a:t> </a:t>
            </a:r>
            <a:r>
              <a:rPr lang="ru-RU" sz="1600" dirty="0" err="1"/>
              <a:t>Поздєєв</a:t>
            </a:r>
            <a:r>
              <a:rPr lang="ru-RU" sz="1600" dirty="0"/>
              <a:t> </a:t>
            </a:r>
            <a:r>
              <a:rPr lang="ru-RU" sz="1600" dirty="0" err="1"/>
              <a:t>Володимир</a:t>
            </a:r>
            <a:r>
              <a:rPr lang="ru-RU" sz="1600" dirty="0"/>
              <a:t> </a:t>
            </a:r>
            <a:r>
              <a:rPr lang="ru-RU" sz="1600" dirty="0" err="1"/>
              <a:t>посів</a:t>
            </a:r>
            <a:r>
              <a:rPr lang="ru-RU" sz="1600" dirty="0"/>
              <a:t> І </a:t>
            </a:r>
            <a:r>
              <a:rPr lang="ru-RU" sz="1600" dirty="0" smtClean="0"/>
              <a:t>м </a:t>
            </a:r>
            <a:r>
              <a:rPr lang="ru-RU" sz="1600" dirty="0" err="1" smtClean="0"/>
              <a:t>ісце</a:t>
            </a:r>
            <a:endParaRPr lang="ru-RU" sz="1600" dirty="0"/>
          </a:p>
          <a:p>
            <a:pPr algn="ctr">
              <a:defRPr/>
            </a:pPr>
            <a:r>
              <a:rPr lang="ru-RU" sz="1600" dirty="0"/>
              <a:t> у районному </a:t>
            </a:r>
            <a:r>
              <a:rPr lang="ru-RU" sz="1600" dirty="0" err="1"/>
              <a:t>конкурсі</a:t>
            </a:r>
            <a:r>
              <a:rPr lang="ru-RU" sz="1600" dirty="0"/>
              <a:t> </a:t>
            </a:r>
            <a:r>
              <a:rPr lang="ru-RU" sz="1600" dirty="0" smtClean="0"/>
              <a:t>«</a:t>
            </a:r>
            <a:r>
              <a:rPr lang="ru-RU" sz="1600" dirty="0" err="1" smtClean="0"/>
              <a:t>Учень</a:t>
            </a:r>
            <a:r>
              <a:rPr lang="ru-RU" sz="1600" dirty="0" smtClean="0"/>
              <a:t> року»</a:t>
            </a:r>
            <a:endParaRPr lang="ru-RU" sz="1600" dirty="0"/>
          </a:p>
          <a:p>
            <a:pPr algn="ctr">
              <a:defRPr/>
            </a:pPr>
            <a:r>
              <a:rPr lang="ru-RU" sz="1600" dirty="0"/>
              <a:t> в </a:t>
            </a:r>
            <a:r>
              <a:rPr lang="ru-RU" sz="1600" dirty="0" smtClean="0"/>
              <a:t>ном </a:t>
            </a:r>
            <a:r>
              <a:rPr lang="ru-RU" sz="1600" dirty="0" err="1" smtClean="0"/>
              <a:t>інації</a:t>
            </a:r>
            <a:r>
              <a:rPr lang="ru-RU" sz="1600" dirty="0" smtClean="0"/>
              <a:t> </a:t>
            </a:r>
            <a:r>
              <a:rPr lang="ru-RU" sz="1600" dirty="0"/>
              <a:t>«</a:t>
            </a:r>
            <a:r>
              <a:rPr lang="ru-RU" sz="1600" dirty="0" err="1"/>
              <a:t>Лідер</a:t>
            </a:r>
            <a:r>
              <a:rPr lang="ru-RU" sz="16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54909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6375" y="260350"/>
            <a:ext cx="5589588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Система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</a:rPr>
              <a:t>виховання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 здорового способу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</a:rPr>
              <a:t>життя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850" y="881063"/>
            <a:ext cx="3240088" cy="287972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83263" y="3429000"/>
            <a:ext cx="3421062" cy="3313113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71963" y="852488"/>
            <a:ext cx="3756025" cy="2936875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46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76700"/>
            <a:ext cx="39433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6000" y="6167438"/>
            <a:ext cx="3365500" cy="6461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 err="1"/>
              <a:t>Лекція</a:t>
            </a:r>
            <a:r>
              <a:rPr lang="ru-RU" dirty="0"/>
              <a:t> «</a:t>
            </a:r>
            <a:r>
              <a:rPr lang="ru-RU" dirty="0" err="1"/>
              <a:t>Протидія</a:t>
            </a:r>
            <a:r>
              <a:rPr lang="ru-RU" dirty="0"/>
              <a:t> </a:t>
            </a:r>
            <a:r>
              <a:rPr lang="ru-RU" dirty="0" err="1"/>
              <a:t>булінгу</a:t>
            </a:r>
            <a:r>
              <a:rPr lang="ru-RU" dirty="0"/>
              <a:t> </a:t>
            </a:r>
          </a:p>
          <a:p>
            <a:pPr>
              <a:defRPr/>
            </a:pPr>
            <a:r>
              <a:rPr lang="ru-RU" dirty="0"/>
              <a:t>у </a:t>
            </a:r>
            <a:r>
              <a:rPr lang="ru-RU" dirty="0" err="1"/>
              <a:t>шкільному</a:t>
            </a:r>
            <a:r>
              <a:rPr lang="ru-RU" dirty="0"/>
              <a:t> </a:t>
            </a:r>
            <a:r>
              <a:rPr lang="ru-RU" dirty="0" err="1"/>
              <a:t>середовищі</a:t>
            </a:r>
            <a:r>
              <a:rPr lang="ru-RU" dirty="0"/>
              <a:t>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51500" y="3500438"/>
            <a:ext cx="3641725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dirty="0"/>
              <a:t>Акція «Я обираю життя!»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784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76575" y="908050"/>
            <a:ext cx="3511550" cy="237648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476375" y="260350"/>
            <a:ext cx="5589588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Система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</a:rPr>
              <a:t>виховання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 здорового способу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</a:rPr>
              <a:t>життя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3525" y="2205038"/>
            <a:ext cx="3976688" cy="33845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889625" y="2205038"/>
            <a:ext cx="2447925" cy="316865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38820" y="5540375"/>
            <a:ext cx="7274748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dirty="0"/>
              <a:t>Команда ХГ№172 «</a:t>
            </a:r>
            <a:r>
              <a:rPr lang="en-US" dirty="0"/>
              <a:t>Homo sapiens» </a:t>
            </a:r>
            <a:r>
              <a:rPr lang="ru-RU" dirty="0" err="1"/>
              <a:t>посіла</a:t>
            </a:r>
            <a:r>
              <a:rPr lang="ru-RU" dirty="0"/>
              <a:t> ІІ </a:t>
            </a:r>
            <a:r>
              <a:rPr lang="ru-RU" dirty="0" err="1"/>
              <a:t>місце</a:t>
            </a:r>
            <a:endParaRPr lang="ru-RU" dirty="0"/>
          </a:p>
          <a:p>
            <a:pPr>
              <a:defRPr/>
            </a:pPr>
            <a:r>
              <a:rPr lang="ru-RU" dirty="0"/>
              <a:t> у </a:t>
            </a:r>
            <a:r>
              <a:rPr lang="en-US" dirty="0"/>
              <a:t>V </a:t>
            </a:r>
            <a:r>
              <a:rPr lang="ru-RU" dirty="0" err="1"/>
              <a:t>міському</a:t>
            </a:r>
            <a:r>
              <a:rPr lang="ru-RU" dirty="0"/>
              <a:t> </a:t>
            </a:r>
            <a:r>
              <a:rPr lang="ru-RU" dirty="0" err="1"/>
              <a:t>науково</a:t>
            </a:r>
            <a:r>
              <a:rPr lang="ru-RU" dirty="0"/>
              <a:t>-практичному </a:t>
            </a:r>
            <a:r>
              <a:rPr lang="ru-RU" dirty="0" err="1"/>
              <a:t>конкурсі</a:t>
            </a:r>
            <a:r>
              <a:rPr lang="ru-RU" dirty="0"/>
              <a:t> </a:t>
            </a:r>
          </a:p>
          <a:p>
            <a:pPr>
              <a:defRPr/>
            </a:pPr>
            <a:r>
              <a:rPr lang="ru-RU" dirty="0"/>
              <a:t>«</a:t>
            </a:r>
            <a:r>
              <a:rPr lang="ru-RU" dirty="0" err="1"/>
              <a:t>Основи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 </a:t>
            </a:r>
            <a:r>
              <a:rPr lang="ru-RU" dirty="0" err="1"/>
              <a:t>життєдіяльності</a:t>
            </a:r>
            <a:r>
              <a:rPr lang="ru-RU" dirty="0" smtClean="0"/>
              <a:t>»</a:t>
            </a:r>
            <a:endParaRPr lang="ru-RU" dirty="0"/>
          </a:p>
          <a:p>
            <a:pPr>
              <a:defRPr/>
            </a:pP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616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/>
          </p:cNvSpPr>
          <p:nvPr/>
        </p:nvSpPr>
        <p:spPr bwMode="auto">
          <a:xfrm>
            <a:off x="984250" y="-315913"/>
            <a:ext cx="6540500" cy="93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solidFill>
                  <a:srgbClr val="000099"/>
                </a:solidFill>
                <a:latin typeface="Cleopatra" pitchFamily="2" charset="0"/>
              </a:rPr>
              <a:t>Робота з профорієнтації учнів</a:t>
            </a:r>
            <a:endParaRPr lang="uk-UA" altLang="ru-RU" sz="2400">
              <a:solidFill>
                <a:srgbClr val="000099"/>
              </a:solidFill>
              <a:latin typeface="Cleopatra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1313" y="836613"/>
            <a:ext cx="3349625" cy="23050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6875" y="3284538"/>
            <a:ext cx="3240088" cy="237648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31800" y="5807075"/>
            <a:ext cx="4572000" cy="6461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 err="1"/>
              <a:t>Зустріч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 10-А </a:t>
            </a:r>
            <a:r>
              <a:rPr lang="ru-RU" dirty="0" err="1"/>
              <a:t>класу</a:t>
            </a:r>
            <a:r>
              <a:rPr lang="ru-RU" dirty="0"/>
              <a:t> з </a:t>
            </a:r>
            <a:r>
              <a:rPr lang="ru-RU" dirty="0" err="1"/>
              <a:t>викладачами</a:t>
            </a:r>
            <a:r>
              <a:rPr lang="ru-RU" dirty="0"/>
              <a:t> НТУ «ХПІ» та ХНУРЕ.</a:t>
            </a:r>
          </a:p>
        </p:txBody>
      </p:sp>
      <p:pic>
        <p:nvPicPr>
          <p:cNvPr id="21510" name="Picture 8" descr="https://gim172.klasna.com/uploads/editor/240/121024/news_699/images/img_662f56eb4b73287f73725c4e82740829_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716338"/>
            <a:ext cx="3540125" cy="265588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688975"/>
            <a:ext cx="3465512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1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36512" y="1700808"/>
            <a:ext cx="9104053" cy="4109789"/>
            <a:chOff x="672" y="1240"/>
            <a:chExt cx="6419" cy="3037"/>
          </a:xfrm>
        </p:grpSpPr>
        <p:pic>
          <p:nvPicPr>
            <p:cNvPr id="5" name="Picture 5" descr="whiteline_00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" y="1370"/>
              <a:ext cx="1479" cy="1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whiteline_0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0" y="1625"/>
              <a:ext cx="1346" cy="1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whiteline_00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" y="1897"/>
              <a:ext cx="919" cy="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672" y="1240"/>
              <a:ext cx="0" cy="20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683" y="3289"/>
              <a:ext cx="6408" cy="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726" y="2018"/>
              <a:ext cx="952" cy="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6969B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ru-RU" sz="1400" b="1" dirty="0">
                  <a:solidFill>
                    <a:srgbClr val="000000"/>
                  </a:solidFill>
                  <a:latin typeface="Arial" pitchFamily="34" charset="0"/>
                </a:rPr>
                <a:t>37 </a:t>
              </a:r>
              <a:r>
                <a:rPr lang="ru-RU" altLang="ru-RU" sz="1400" b="1" dirty="0" err="1">
                  <a:solidFill>
                    <a:srgbClr val="000000"/>
                  </a:solidFill>
                  <a:latin typeface="Arial" pitchFamily="34" charset="0"/>
                </a:rPr>
                <a:t>класів</a:t>
              </a:r>
              <a:endParaRPr lang="ru-RU" altLang="ru-RU" sz="1400" b="1" dirty="0">
                <a:solidFill>
                  <a:srgbClr val="000000"/>
                </a:solidFill>
                <a:latin typeface="Arial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ru-RU" altLang="ru-RU" sz="1400" b="1" dirty="0">
                  <a:solidFill>
                    <a:srgbClr val="000000"/>
                  </a:solidFill>
                  <a:latin typeface="Arial" pitchFamily="34" charset="0"/>
                </a:rPr>
                <a:t>1040 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latin typeface="Arial" pitchFamily="34" charset="0"/>
                </a:rPr>
                <a:t>учнів</a:t>
              </a:r>
              <a:endParaRPr lang="ru-RU" altLang="ru-RU" sz="1400" b="1" dirty="0">
                <a:solidFill>
                  <a:srgbClr val="000000"/>
                </a:solidFill>
                <a:latin typeface="Arial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ru-RU" altLang="ru-RU" sz="1400" b="1" dirty="0">
                  <a:solidFill>
                    <a:srgbClr val="000000"/>
                  </a:solidFill>
                  <a:latin typeface="Arial" pitchFamily="34" charset="0"/>
                </a:rPr>
                <a:t>28,1 </a:t>
              </a:r>
              <a:r>
                <a:rPr lang="ru-RU" altLang="ru-RU" sz="1400" b="1" dirty="0" err="1">
                  <a:solidFill>
                    <a:srgbClr val="000000"/>
                  </a:solidFill>
                  <a:latin typeface="Arial" pitchFamily="34" charset="0"/>
                </a:rPr>
                <a:t>учнів</a:t>
              </a:r>
              <a:r>
                <a:rPr lang="ru-RU" altLang="ru-RU" sz="1400" b="1" dirty="0">
                  <a:solidFill>
                    <a:srgbClr val="000000"/>
                  </a:solidFill>
                  <a:latin typeface="Arial" pitchFamily="34" charset="0"/>
                </a:rPr>
                <a:t> на </a:t>
              </a:r>
              <a:r>
                <a:rPr lang="ru-RU" altLang="ru-RU" sz="1400" b="1" dirty="0" err="1">
                  <a:solidFill>
                    <a:srgbClr val="000000"/>
                  </a:solidFill>
                  <a:latin typeface="Arial" pitchFamily="34" charset="0"/>
                </a:rPr>
                <a:t>клас</a:t>
              </a:r>
              <a:endParaRPr lang="ru-RU" altLang="ru-RU" sz="1400" b="1" dirty="0">
                <a:solidFill>
                  <a:srgbClr val="000000"/>
                </a:solidFill>
                <a:latin typeface="Arial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1941" y="2941"/>
              <a:ext cx="0" cy="7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3356" y="2941"/>
              <a:ext cx="0" cy="7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726" y="3348"/>
              <a:ext cx="1159" cy="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6969B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None/>
              </a:pPr>
              <a:r>
                <a:rPr lang="en-US" altLang="ru-RU" sz="2400" b="1" dirty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r>
                <a:rPr lang="uk-UA" altLang="ru-RU" sz="2400" b="1" dirty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16 - 2017</a:t>
              </a:r>
              <a:endParaRPr lang="en-US" altLang="ru-RU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2069" y="3663"/>
              <a:ext cx="1159" cy="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6969B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None/>
              </a:pPr>
              <a:r>
                <a:rPr lang="en-US" altLang="ru-RU" sz="2400" b="1" dirty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r>
                <a:rPr lang="uk-UA" altLang="ru-RU" sz="2400" b="1" dirty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17 - 2018</a:t>
              </a:r>
              <a:endParaRPr lang="en-US" altLang="ru-RU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3692" y="3556"/>
              <a:ext cx="1159" cy="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rgbClr val="6969B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None/>
              </a:pPr>
              <a:r>
                <a:rPr lang="en-US" altLang="ru-RU" sz="2400" b="1" dirty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r>
                <a:rPr lang="uk-UA" altLang="ru-RU" sz="2400" b="1" dirty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18 - 2019</a:t>
              </a:r>
              <a:endParaRPr lang="en-US" altLang="ru-RU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8" descr="R_chevron0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" y="2322"/>
              <a:ext cx="30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9" descr="R_chevron0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" y="2322"/>
              <a:ext cx="304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632" y="6896"/>
            <a:ext cx="360838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051720" y="432768"/>
            <a:ext cx="6880757" cy="76944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Учнівський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 ресурс </a:t>
            </a:r>
            <a:r>
              <a:rPr lang="ru-RU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гімназії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dventure" panose="02000503020000020003" pitchFamily="2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675275" y="2648099"/>
            <a:ext cx="22320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1052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28,4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</a:t>
            </a:r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клас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ru-RU" altLang="ru-RU" dirty="0">
              <a:latin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84208" y="2360067"/>
            <a:ext cx="22320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1112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Impact" panose="020B0806030902050204" pitchFamily="34" charset="0"/>
              </a:rPr>
              <a:t>30,05</a:t>
            </a:r>
          </a:p>
          <a:p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клас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ru-RU" altLang="ru-RU" dirty="0">
              <a:latin typeface="Arial" pitchFamily="34" charset="0"/>
            </a:endParaRPr>
          </a:p>
        </p:txBody>
      </p:sp>
      <p:pic>
        <p:nvPicPr>
          <p:cNvPr id="23" name="Picture 5" descr="whiteline_008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761277"/>
            <a:ext cx="2235825" cy="220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8" descr="R_chevron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555" y="3255121"/>
            <a:ext cx="423055" cy="47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144946" y="2372841"/>
            <a:ext cx="1430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1184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Impact" panose="020B0806030902050204" pitchFamily="34" charset="0"/>
              </a:rPr>
              <a:t>29,6</a:t>
            </a:r>
            <a:endParaRPr lang="ru-RU" sz="1600" dirty="0">
              <a:latin typeface="Impact" panose="020B0806030902050204" pitchFamily="34" charset="0"/>
            </a:endParaRPr>
          </a:p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</a:t>
            </a:r>
            <a:r>
              <a:rPr lang="uk-UA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</a:t>
            </a: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клас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7032649" y="4542219"/>
            <a:ext cx="164380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6969B4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uk-UA" alt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uk-UA" altLang="ru-RU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alt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en-US" altLang="ru-RU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>
            <a:off x="6732240" y="4005064"/>
            <a:ext cx="0" cy="102169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90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 idx="4294967295"/>
          </p:nvPr>
        </p:nvSpPr>
        <p:spPr>
          <a:xfrm>
            <a:off x="323528" y="560611"/>
            <a:ext cx="8229600" cy="49212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ru-RU" sz="2800" dirty="0" smtClean="0">
                <a:solidFill>
                  <a:srgbClr val="000099"/>
                </a:solidFill>
                <a:latin typeface="Cleopatra" pitchFamily="2" charset="0"/>
              </a:rPr>
              <a:t>Традиційні </a:t>
            </a:r>
            <a:r>
              <a:rPr lang="uk-UA" altLang="ru-RU" sz="2800" dirty="0">
                <a:solidFill>
                  <a:srgbClr val="000099"/>
                </a:solidFill>
                <a:latin typeface="Cleopatra" pitchFamily="2" charset="0"/>
              </a:rPr>
              <a:t>загальношкільні виховні заходи</a:t>
            </a:r>
            <a:endParaRPr lang="ru-RU" altLang="ru-RU" sz="2800" dirty="0" smtClean="0">
              <a:latin typeface="Cleopatra" pitchFamily="2" charset="0"/>
            </a:endParaRPr>
          </a:p>
        </p:txBody>
      </p:sp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4500563" y="4943475"/>
            <a:ext cx="3594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3600">
                <a:solidFill>
                  <a:srgbClr val="C00000"/>
                </a:solidFill>
                <a:latin typeface="Topaz" pitchFamily="2" charset="0"/>
              </a:rPr>
              <a:t>Перший дзвоник</a:t>
            </a:r>
            <a:endParaRPr lang="ru-RU" altLang="ru-RU" sz="3600">
              <a:solidFill>
                <a:srgbClr val="C00000"/>
              </a:solidFill>
              <a:latin typeface="Topaz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288" y="1189038"/>
            <a:ext cx="3455987" cy="244792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500563" y="1189038"/>
            <a:ext cx="2808287" cy="33845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9750" y="4005263"/>
            <a:ext cx="3600450" cy="244951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11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395288" y="260350"/>
            <a:ext cx="327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3600">
                <a:solidFill>
                  <a:srgbClr val="C00000"/>
                </a:solidFill>
                <a:latin typeface="Topaz" pitchFamily="2" charset="0"/>
              </a:rPr>
              <a:t>День вчителя</a:t>
            </a:r>
            <a:endParaRPr lang="ru-RU" altLang="ru-RU" sz="3600">
              <a:solidFill>
                <a:srgbClr val="C00000"/>
              </a:solidFill>
              <a:latin typeface="Topaz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7000" y="1047750"/>
            <a:ext cx="3544888" cy="244792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23850" y="3644900"/>
            <a:ext cx="3419475" cy="2808288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24300" y="260350"/>
            <a:ext cx="4535488" cy="338455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354513" y="3775075"/>
            <a:ext cx="4105275" cy="279876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4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28738"/>
            <a:ext cx="4176713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9" descr="https://gim172.klasna.com/uploads/org240/user_121024/photofile_1573224020_1585864792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1750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3068638"/>
            <a:ext cx="399732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1908175" y="44450"/>
            <a:ext cx="3946525" cy="12001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uk-UA" altLang="ru-RU" sz="3600" dirty="0" smtClean="0">
                <a:solidFill>
                  <a:srgbClr val="C00000"/>
                </a:solidFill>
                <a:latin typeface="Topaz" pitchFamily="2" charset="0"/>
              </a:rPr>
              <a:t>День</a:t>
            </a:r>
          </a:p>
          <a:p>
            <a:pPr eaLnBrk="1" hangingPunct="1">
              <a:defRPr/>
            </a:pPr>
            <a:r>
              <a:rPr lang="uk-UA" altLang="ru-RU" sz="3600" dirty="0" smtClean="0">
                <a:solidFill>
                  <a:srgbClr val="C00000"/>
                </a:solidFill>
                <a:latin typeface="Topaz" pitchFamily="2" charset="0"/>
              </a:rPr>
              <a:t> відкритих дверей</a:t>
            </a:r>
            <a:endParaRPr lang="ru-RU" altLang="ru-RU" sz="3600" dirty="0" smtClean="0">
              <a:solidFill>
                <a:srgbClr val="C00000"/>
              </a:solidFill>
              <a:latin typeface="Topaz" pitchFamily="2" charset="0"/>
            </a:endParaRPr>
          </a:p>
        </p:txBody>
      </p:sp>
      <p:pic>
        <p:nvPicPr>
          <p:cNvPr id="2458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944938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0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250825" y="188913"/>
            <a:ext cx="35512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3600">
                <a:solidFill>
                  <a:srgbClr val="C00000"/>
                </a:solidFill>
                <a:latin typeface="Topaz" pitchFamily="2" charset="0"/>
              </a:rPr>
              <a:t>Новорічні свята</a:t>
            </a:r>
            <a:endParaRPr lang="ru-RU" altLang="ru-RU" sz="3600">
              <a:solidFill>
                <a:srgbClr val="C00000"/>
              </a:solidFill>
              <a:latin typeface="Topaz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950" y="835025"/>
            <a:ext cx="4724400" cy="302577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95288" y="4076700"/>
            <a:ext cx="3825875" cy="24701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500563" y="3500438"/>
            <a:ext cx="4133850" cy="274637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102225" y="266700"/>
            <a:ext cx="3862388" cy="287496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11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6400" y="908050"/>
            <a:ext cx="3994150" cy="266541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353638" y="119063"/>
            <a:ext cx="5369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3600" dirty="0">
                <a:solidFill>
                  <a:srgbClr val="C00000"/>
                </a:solidFill>
                <a:latin typeface="Topaz" pitchFamily="2" charset="0"/>
              </a:rPr>
              <a:t>День </a:t>
            </a:r>
            <a:r>
              <a:rPr lang="uk-UA" altLang="ru-RU" sz="3600" dirty="0" smtClean="0">
                <a:solidFill>
                  <a:srgbClr val="C00000"/>
                </a:solidFill>
                <a:latin typeface="Topaz" pitchFamily="2" charset="0"/>
              </a:rPr>
              <a:t>святого </a:t>
            </a:r>
            <a:r>
              <a:rPr lang="uk-UA" altLang="ru-RU" sz="3600" dirty="0">
                <a:solidFill>
                  <a:srgbClr val="C00000"/>
                </a:solidFill>
                <a:latin typeface="Topaz" pitchFamily="2" charset="0"/>
              </a:rPr>
              <a:t>Валентина</a:t>
            </a:r>
            <a:endParaRPr lang="ru-RU" altLang="ru-RU" sz="3600" dirty="0">
              <a:solidFill>
                <a:srgbClr val="C00000"/>
              </a:solidFill>
              <a:latin typeface="Topaz" pitchFamily="2" charset="0"/>
            </a:endParaRPr>
          </a:p>
        </p:txBody>
      </p:sp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765175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635375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789363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709613"/>
            <a:ext cx="4286250" cy="28575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65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693738"/>
            <a:ext cx="4286250" cy="28575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65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830638"/>
            <a:ext cx="4286250" cy="28575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65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830638"/>
            <a:ext cx="4286250" cy="28575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654" name="TextBox 1"/>
          <p:cNvSpPr txBox="1">
            <a:spLocks noChangeArrowheads="1"/>
          </p:cNvSpPr>
          <p:nvPr/>
        </p:nvSpPr>
        <p:spPr bwMode="auto">
          <a:xfrm>
            <a:off x="1988313" y="44450"/>
            <a:ext cx="22717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3600" dirty="0">
                <a:solidFill>
                  <a:srgbClr val="C00000"/>
                </a:solidFill>
                <a:latin typeface="Topaz" pitchFamily="2" charset="0"/>
              </a:rPr>
              <a:t>8 </a:t>
            </a:r>
            <a:r>
              <a:rPr lang="uk-UA" altLang="ru-RU" sz="3600" dirty="0" smtClean="0">
                <a:solidFill>
                  <a:srgbClr val="C00000"/>
                </a:solidFill>
                <a:latin typeface="Topaz" pitchFamily="2" charset="0"/>
              </a:rPr>
              <a:t>Березня</a:t>
            </a:r>
            <a:endParaRPr lang="ru-RU" altLang="ru-RU" sz="3600" dirty="0">
              <a:solidFill>
                <a:srgbClr val="C00000"/>
              </a:solidFill>
              <a:latin typeface="Topaz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79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611188" y="188913"/>
            <a:ext cx="3779837" cy="64611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uk-UA" altLang="ru-RU" sz="3600" dirty="0">
                <a:solidFill>
                  <a:srgbClr val="C00000"/>
                </a:solidFill>
                <a:latin typeface="Topaz" pitchFamily="2" charset="0"/>
              </a:rPr>
              <a:t>День вишиванки</a:t>
            </a:r>
            <a:endParaRPr lang="ru-RU" altLang="ru-RU" sz="3600" dirty="0" smtClean="0">
              <a:solidFill>
                <a:srgbClr val="C00000"/>
              </a:solidFill>
              <a:latin typeface="Topaz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95575" y="1208088"/>
            <a:ext cx="1871663" cy="247491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9388" y="3284538"/>
            <a:ext cx="1987550" cy="23114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2750" y="917575"/>
            <a:ext cx="2089150" cy="223202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019925" y="188913"/>
            <a:ext cx="1584325" cy="247015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979613" y="4081463"/>
            <a:ext cx="1795462" cy="2601912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892675" y="412750"/>
            <a:ext cx="1944688" cy="273685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971925" y="3525838"/>
            <a:ext cx="2293938" cy="285115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21488" y="3543300"/>
            <a:ext cx="1901825" cy="2884488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2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1331913" y="-26988"/>
            <a:ext cx="39671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3600">
                <a:solidFill>
                  <a:srgbClr val="C00000"/>
                </a:solidFill>
                <a:latin typeface="Topaz" pitchFamily="2" charset="0"/>
              </a:rPr>
              <a:t>Останній дзвоник</a:t>
            </a:r>
            <a:endParaRPr lang="ru-RU" altLang="ru-RU" sz="3600">
              <a:solidFill>
                <a:srgbClr val="C00000"/>
              </a:solidFill>
              <a:latin typeface="Topaz" pitchFamily="2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87450" y="547688"/>
            <a:ext cx="2447925" cy="3140075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635375" y="3408363"/>
            <a:ext cx="2344738" cy="3449637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60388"/>
            <a:ext cx="3767138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389688" y="3348038"/>
            <a:ext cx="2603500" cy="3548062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2438" y="3614738"/>
            <a:ext cx="2447925" cy="3281362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05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250825" y="260350"/>
            <a:ext cx="3756025" cy="64611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uk-UA" altLang="ru-RU" sz="3600" dirty="0" smtClean="0">
                <a:solidFill>
                  <a:srgbClr val="C00000"/>
                </a:solidFill>
                <a:latin typeface="Topaz" pitchFamily="2" charset="0"/>
              </a:rPr>
              <a:t>Творчі  конкурси</a:t>
            </a:r>
            <a:endParaRPr lang="ru-RU" altLang="ru-RU" sz="3600" dirty="0" smtClean="0">
              <a:solidFill>
                <a:srgbClr val="C00000"/>
              </a:solidFill>
              <a:latin typeface="Topaz" pitchFamily="2" charset="0"/>
            </a:endParaRPr>
          </a:p>
        </p:txBody>
      </p:sp>
      <p:pic>
        <p:nvPicPr>
          <p:cNvPr id="3072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69875"/>
            <a:ext cx="311943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963" y="981075"/>
            <a:ext cx="3876675" cy="214312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4963" y="3284538"/>
            <a:ext cx="2220912" cy="244792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084888" y="2547938"/>
            <a:ext cx="2203450" cy="305752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843213" y="4076700"/>
            <a:ext cx="3384550" cy="2376488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73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250825" y="260350"/>
            <a:ext cx="4513263" cy="64611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uk-UA" altLang="ru-RU" sz="3600" dirty="0" smtClean="0">
                <a:solidFill>
                  <a:srgbClr val="C00000"/>
                </a:solidFill>
                <a:latin typeface="Topaz" pitchFamily="2" charset="0"/>
              </a:rPr>
              <a:t>Спортивні змагання</a:t>
            </a:r>
            <a:endParaRPr lang="ru-RU" altLang="ru-RU" sz="3600" dirty="0" smtClean="0">
              <a:solidFill>
                <a:srgbClr val="C00000"/>
              </a:solidFill>
              <a:latin typeface="Topaz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4963" y="981075"/>
            <a:ext cx="3876675" cy="273526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148263" y="242888"/>
            <a:ext cx="2443162" cy="287972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67175" y="3357563"/>
            <a:ext cx="3852863" cy="305752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16013" y="3910013"/>
            <a:ext cx="2211387" cy="2665412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3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2C2C70-2A90-47DD-B4C7-2A4AE87F3363}" type="slidenum">
              <a:rPr lang="uk-UA" smtClean="0"/>
              <a:t>6</a:t>
            </a:fld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1257301" y="116633"/>
            <a:ext cx="6717014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Шк</a:t>
            </a:r>
            <a:r>
              <a:rPr lang="uk-UA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ільна</a:t>
            </a:r>
            <a:r>
              <a:rPr lang="uk-UA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 мережа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dventure" panose="02000503020000020003" pitchFamily="2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987272"/>
            <a:ext cx="3377935" cy="2243554"/>
          </a:xfrm>
          <a:prstGeom prst="roundRect">
            <a:avLst>
              <a:gd name="adj" fmla="val 11111"/>
            </a:avLst>
          </a:prstGeom>
          <a:ln w="762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5467" y="1076543"/>
            <a:ext cx="224366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01.09.2019 р. </a:t>
            </a:r>
          </a:p>
          <a:p>
            <a:pPr algn="ctr"/>
            <a:r>
              <a:rPr lang="ru-RU" dirty="0" err="1" smtClean="0"/>
              <a:t>зараховано</a:t>
            </a:r>
            <a:r>
              <a:rPr lang="ru-RU" dirty="0" smtClean="0"/>
              <a:t> </a:t>
            </a:r>
            <a:r>
              <a:rPr lang="ru-RU" dirty="0" smtClean="0"/>
              <a:t>1184 </a:t>
            </a:r>
            <a:r>
              <a:rPr lang="ru-RU" dirty="0" err="1" smtClean="0"/>
              <a:t>учні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883872"/>
              </p:ext>
            </p:extLst>
          </p:nvPr>
        </p:nvGraphicFramePr>
        <p:xfrm>
          <a:off x="827584" y="3356992"/>
          <a:ext cx="5112568" cy="22282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2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0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9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4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Рік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Кількість класів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Кількість учнів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7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2015/2016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928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7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2016/2017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932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7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2017/2018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1052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7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2018/2019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1108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8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2019/2020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1184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69683" y="980728"/>
            <a:ext cx="266681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29.05.2020р – 1184 </a:t>
            </a:r>
            <a:r>
              <a:rPr lang="ru-RU" dirty="0" err="1" smtClean="0"/>
              <a:t>учні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33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2C2C70-2A90-47DD-B4C7-2A4AE87F3363}" type="slidenum">
              <a:rPr lang="uk-UA" smtClean="0"/>
              <a:t>60</a:t>
            </a:fld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60648"/>
            <a:ext cx="45720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</a:rPr>
              <a:t>	</a:t>
            </a:r>
            <a:r>
              <a:rPr lang="ru-RU" sz="1800" b="1" dirty="0" err="1">
                <a:ln w="3175">
                  <a:solidFill>
                    <a:srgbClr val="FF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dventure" panose="02000503020000020003" pitchFamily="2" charset="0"/>
              </a:rPr>
              <a:t>Зміцнення</a:t>
            </a:r>
            <a:r>
              <a:rPr lang="ru-RU" sz="1800" b="1" dirty="0">
                <a:ln w="3175">
                  <a:solidFill>
                    <a:srgbClr val="FF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dventure" panose="02000503020000020003" pitchFamily="2" charset="0"/>
              </a:rPr>
              <a:t> та </a:t>
            </a:r>
            <a:r>
              <a:rPr lang="ru-RU" sz="1800" b="1" dirty="0" err="1">
                <a:ln w="3175">
                  <a:solidFill>
                    <a:srgbClr val="FF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dventure" panose="02000503020000020003" pitchFamily="2" charset="0"/>
              </a:rPr>
              <a:t>модернізація</a:t>
            </a:r>
            <a:r>
              <a:rPr lang="ru-RU" sz="1800" b="1" dirty="0">
                <a:ln w="3175">
                  <a:solidFill>
                    <a:srgbClr val="FF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dventure" panose="02000503020000020003" pitchFamily="2" charset="0"/>
              </a:rPr>
              <a:t> </a:t>
            </a:r>
            <a:r>
              <a:rPr lang="ru-RU" sz="1800" b="1" dirty="0" err="1">
                <a:ln w="3175">
                  <a:solidFill>
                    <a:srgbClr val="FF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dventure" panose="02000503020000020003" pitchFamily="2" charset="0"/>
              </a:rPr>
              <a:t>матеріально-технічної</a:t>
            </a:r>
            <a:r>
              <a:rPr lang="ru-RU" sz="1800" b="1" dirty="0">
                <a:ln w="3175">
                  <a:solidFill>
                    <a:srgbClr val="FF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dventure" panose="02000503020000020003" pitchFamily="2" charset="0"/>
              </a:rPr>
              <a:t> </a:t>
            </a:r>
            <a:r>
              <a:rPr lang="ru-RU" sz="1800" b="1" dirty="0" err="1">
                <a:ln w="3175">
                  <a:solidFill>
                    <a:srgbClr val="FF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dventure" panose="02000503020000020003" pitchFamily="2" charset="0"/>
              </a:rPr>
              <a:t>бази</a:t>
            </a:r>
            <a:endParaRPr lang="ru-RU" sz="1800" dirty="0">
              <a:ln w="3175">
                <a:solidFill>
                  <a:srgbClr val="FF0000"/>
                </a:solidFill>
              </a:ln>
              <a:solidFill>
                <a:schemeClr val="accent1">
                  <a:lumMod val="50000"/>
                </a:schemeClr>
              </a:solidFill>
              <a:latin typeface="Adventure" panose="02000503020000020003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96753"/>
            <a:ext cx="4560168" cy="2062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придбано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матеріально-технічних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засобів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404344-70 грн.,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благодійні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внески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батьків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  228546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грн.,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підручники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видавництва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«Ранок»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 118874-77 грн.,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книги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Департаменту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  3019-00 грн.,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іграшкові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набори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LEGO»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 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3410-00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грн.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книги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МГО «ЖВЛ»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</a:p>
          <a:p>
            <a:pPr algn="l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1770-00 грн.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220072" y="293365"/>
            <a:ext cx="2039888" cy="181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020272" y="1612960"/>
            <a:ext cx="1967880" cy="147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23120"/>
            <a:ext cx="2327920" cy="174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79528"/>
            <a:ext cx="2111896" cy="158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853" y="260648"/>
            <a:ext cx="1679848" cy="125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42" y="3717032"/>
            <a:ext cx="2471936" cy="185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878" y="3284984"/>
            <a:ext cx="2039888" cy="152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21088"/>
            <a:ext cx="1991883" cy="14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802" y="5154631"/>
            <a:ext cx="1823864" cy="136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76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2C2C70-2A90-47DD-B4C7-2A4AE87F3363}" type="slidenum">
              <a:rPr lang="uk-UA" smtClean="0"/>
              <a:t>61</a:t>
            </a:fld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516467" y="60220"/>
            <a:ext cx="845820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  </a:t>
            </a:r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Зростання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 </a:t>
            </a:r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професійної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майстерності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 </a:t>
            </a:r>
          </a:p>
          <a:p>
            <a:pPr algn="ctr"/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педагогічних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 </a:t>
            </a:r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працівників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dventure" panose="02000503020000020003" pitchFamily="2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95946"/>
              </p:ext>
            </p:extLst>
          </p:nvPr>
        </p:nvGraphicFramePr>
        <p:xfrm>
          <a:off x="395537" y="3538220"/>
          <a:ext cx="5751189" cy="2771100"/>
        </p:xfrm>
        <a:graphic>
          <a:graphicData uri="http://schemas.openxmlformats.org/drawingml/2006/table">
            <a:tbl>
              <a:tblPr firstRow="1" firstCol="1" bandRow="1" bandCol="1">
                <a:tableStyleId>{08FB837D-C827-4EFA-A057-4D05807E0F7C}</a:tableStyleId>
              </a:tblPr>
              <a:tblGrid>
                <a:gridCol w="52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8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58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58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34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34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65064">
                <a:tc rowSpan="2"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Роки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Всього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Відмінник освіти України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Учитель-методист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Старший учитель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Категорія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8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Вища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Перша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Друга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Спец</a:t>
                      </a:r>
                      <a:r>
                        <a:rPr lang="uk-UA" sz="1200">
                          <a:effectLst/>
                        </a:rPr>
                        <a:t>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2013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87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56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2014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81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51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2015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78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22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54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2016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76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46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2017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72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43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2018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77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43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2019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73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45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2020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74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45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>
                          <a:effectLst/>
                        </a:rPr>
                        <a:t>12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2919986" cy="164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731" y="1556792"/>
            <a:ext cx="2471936" cy="308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18138"/>
            <a:ext cx="3048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61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2C2C70-2A90-47DD-B4C7-2A4AE87F3363}" type="slidenum">
              <a:rPr lang="uk-UA" smtClean="0"/>
              <a:t>62</a:t>
            </a:fld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4624"/>
            <a:ext cx="3672408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</a:rPr>
              <a:t>	</a:t>
            </a:r>
            <a:r>
              <a:rPr lang="ru-RU" sz="3200" b="1" dirty="0" err="1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Педагогічні</a:t>
            </a:r>
            <a:r>
              <a:rPr lang="ru-RU" sz="32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ради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626637"/>
              </p:ext>
            </p:extLst>
          </p:nvPr>
        </p:nvGraphicFramePr>
        <p:xfrm>
          <a:off x="323528" y="3052908"/>
          <a:ext cx="5536565" cy="332308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5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4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9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0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Зміст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заходів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Термін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</a:rPr>
                        <a:t>Відповідаль-ний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956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Аналіз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роботи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гімназії</a:t>
                      </a:r>
                      <a:r>
                        <a:rPr lang="ru-RU" sz="1400" dirty="0">
                          <a:effectLst/>
                        </a:rPr>
                        <a:t> за </a:t>
                      </a:r>
                      <a:r>
                        <a:rPr lang="ru-RU" sz="1400" dirty="0" smtClean="0">
                          <a:effectLst/>
                        </a:rPr>
                        <a:t>2019/2020</a:t>
                      </a:r>
                      <a:r>
                        <a:rPr lang="uk-UA" sz="1400" dirty="0" smtClean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навчальний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рік</a:t>
                      </a:r>
                      <a:r>
                        <a:rPr lang="ru-RU" sz="1400" dirty="0">
                          <a:effectLst/>
                        </a:rPr>
                        <a:t> та </a:t>
                      </a:r>
                      <a:r>
                        <a:rPr lang="ru-RU" sz="1400" dirty="0" err="1">
                          <a:effectLst/>
                        </a:rPr>
                        <a:t>завдання</a:t>
                      </a:r>
                      <a:r>
                        <a:rPr lang="ru-RU" sz="1400" dirty="0">
                          <a:effectLst/>
                        </a:rPr>
                        <a:t> на </a:t>
                      </a:r>
                      <a:r>
                        <a:rPr lang="ru-RU" sz="1400" dirty="0" err="1">
                          <a:effectLst/>
                        </a:rPr>
                        <a:t>новий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навчальний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рік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Серпень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Уткіна О.А.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«Ми – </a:t>
                      </a:r>
                      <a:r>
                        <a:rPr lang="ru-RU" sz="1400" dirty="0" err="1">
                          <a:effectLst/>
                        </a:rPr>
                        <a:t>це</a:t>
                      </a:r>
                      <a:r>
                        <a:rPr lang="ru-RU" sz="1400" dirty="0">
                          <a:effectLst/>
                        </a:rPr>
                        <a:t> не </a:t>
                      </a:r>
                      <a:r>
                        <a:rPr lang="ru-RU" sz="1400" dirty="0" err="1">
                          <a:effectLst/>
                        </a:rPr>
                        <a:t>безліч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стандартних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«я», </a:t>
                      </a:r>
                      <a:r>
                        <a:rPr lang="ru-RU" sz="1400" dirty="0">
                          <a:effectLst/>
                        </a:rPr>
                        <a:t>а </a:t>
                      </a:r>
                      <a:r>
                        <a:rPr lang="ru-RU" sz="1400" dirty="0" err="1">
                          <a:effectLst/>
                        </a:rPr>
                        <a:t>безліч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всесвітів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різних</a:t>
                      </a:r>
                      <a:r>
                        <a:rPr lang="ru-RU" sz="1400" dirty="0">
                          <a:effectLst/>
                        </a:rPr>
                        <a:t>»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</a:rPr>
                        <a:t>В.Симоненко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</a:rPr>
                        <a:t>Листо-пад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Бухман О.Р.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Взаємозв`язок творчих здібностей учителя й учня та результативність педагогічної діяльності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</a:rPr>
                        <a:t>Бере-</a:t>
                      </a:r>
                      <a:r>
                        <a:rPr lang="uk-UA" sz="1400" dirty="0" err="1" smtClean="0">
                          <a:effectLst/>
                        </a:rPr>
                        <a:t>зень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Домокош</a:t>
                      </a:r>
                      <a:r>
                        <a:rPr lang="ru-RU" sz="1400" dirty="0">
                          <a:effectLst/>
                        </a:rPr>
                        <a:t> О.А.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03107"/>
            <a:ext cx="2865743" cy="214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5448"/>
            <a:ext cx="2328331" cy="310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3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2C2C70-2A90-47DD-B4C7-2A4AE87F3363}" type="slidenum">
              <a:rPr lang="uk-UA" smtClean="0"/>
              <a:t>63</a:t>
            </a:fld>
            <a:endParaRPr lang="uk-UA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104458" y="188640"/>
            <a:ext cx="2997201" cy="1077218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b="1" dirty="0">
                <a:ln>
                  <a:solidFill>
                    <a:srgbClr val="FF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dventure" panose="02000503020000020003" pitchFamily="2" charset="0"/>
              </a:rPr>
              <a:t>Семінари-практикуми</a:t>
            </a:r>
            <a:endParaRPr lang="ru-RU" altLang="ru-RU" b="1" dirty="0">
              <a:ln>
                <a:solidFill>
                  <a:srgbClr val="FF0000"/>
                </a:solidFill>
              </a:ln>
              <a:solidFill>
                <a:schemeClr val="accent1">
                  <a:lumMod val="50000"/>
                </a:schemeClr>
              </a:solidFill>
              <a:latin typeface="Adventure" panose="02000503020000020003" pitchFamily="2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427547"/>
              </p:ext>
            </p:extLst>
          </p:nvPr>
        </p:nvGraphicFramePr>
        <p:xfrm>
          <a:off x="251520" y="3789040"/>
          <a:ext cx="6709354" cy="230786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27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5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0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59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52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з/п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Зміст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заходів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Термін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Відповідальний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Психолого-</a:t>
                      </a:r>
                      <a:r>
                        <a:rPr lang="ru-RU" sz="1600" dirty="0" err="1">
                          <a:effectLst/>
                        </a:rPr>
                        <a:t>педагогічний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супровід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обдарованих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дітей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Жовтень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Шаптала Н.М.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4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Як </a:t>
                      </a:r>
                      <a:r>
                        <a:rPr lang="ru-RU" sz="1600" dirty="0" err="1">
                          <a:effectLst/>
                        </a:rPr>
                        <a:t>діяти</a:t>
                      </a:r>
                      <a:r>
                        <a:rPr lang="ru-RU" sz="1600" dirty="0">
                          <a:effectLst/>
                        </a:rPr>
                        <a:t> в </a:t>
                      </a:r>
                      <a:r>
                        <a:rPr lang="ru-RU" sz="1600" dirty="0" err="1">
                          <a:effectLst/>
                        </a:rPr>
                        <a:t>конфліктній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ситуації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Грудень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Аверіна Л.Г.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32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Використання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сучасних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ефективних</a:t>
                      </a:r>
                      <a:r>
                        <a:rPr lang="ru-RU" sz="1600" dirty="0">
                          <a:effectLst/>
                        </a:rPr>
                        <a:t> форм і </a:t>
                      </a:r>
                      <a:r>
                        <a:rPr lang="ru-RU" sz="1600" dirty="0" err="1">
                          <a:effectLst/>
                        </a:rPr>
                        <a:t>методів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роботи</a:t>
                      </a:r>
                      <a:r>
                        <a:rPr lang="ru-RU" sz="1600" dirty="0">
                          <a:effectLst/>
                        </a:rPr>
                        <a:t> в </a:t>
                      </a:r>
                      <a:r>
                        <a:rPr lang="ru-RU" sz="1600" dirty="0" err="1">
                          <a:effectLst/>
                        </a:rPr>
                        <a:t>педагогічній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практиці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Лютий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Коміна</a:t>
                      </a:r>
                      <a:r>
                        <a:rPr lang="ru-RU" sz="1600" dirty="0">
                          <a:effectLst/>
                        </a:rPr>
                        <a:t> Є.В.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7155"/>
            <a:ext cx="3119784" cy="233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6672"/>
            <a:ext cx="2181754" cy="290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8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2C2C70-2A90-47DD-B4C7-2A4AE87F3363}" type="slidenum">
              <a:rPr lang="uk-UA" smtClean="0"/>
              <a:t>64</a:t>
            </a:fld>
            <a:endParaRPr lang="uk-UA"/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91387" y="2780928"/>
            <a:ext cx="4740803" cy="3903533"/>
            <a:chOff x="-211" y="1680"/>
            <a:chExt cx="2732" cy="1968"/>
          </a:xfrm>
        </p:grpSpPr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576" y="1680"/>
              <a:ext cx="1152" cy="196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  <a:ex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Verdana" pitchFamily="34" charset="0"/>
              </a:endParaRP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-211" y="1934"/>
              <a:ext cx="2732" cy="1583"/>
            </a:xfrm>
            <a:prstGeom prst="rect">
              <a:avLst/>
            </a:prstGeom>
            <a:ln/>
            <a:ex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ru-RU" altLang="ru-RU" sz="1800" b="1" dirty="0" err="1">
                  <a:solidFill>
                    <a:schemeClr val="bg1"/>
                  </a:solidFill>
                  <a:latin typeface="Verdana" pitchFamily="34" charset="0"/>
                </a:rPr>
                <a:t>Протягом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 року </a:t>
              </a:r>
              <a:r>
                <a:rPr lang="ru-RU" altLang="ru-RU" sz="1800" b="1" dirty="0" err="1">
                  <a:solidFill>
                    <a:schemeClr val="bg1"/>
                  </a:solidFill>
                  <a:latin typeface="Verdana" pitchFamily="34" charset="0"/>
                </a:rPr>
                <a:t>було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800" b="1" dirty="0" err="1">
                  <a:solidFill>
                    <a:schemeClr val="bg1"/>
                  </a:solidFill>
                  <a:latin typeface="Verdana" pitchFamily="34" charset="0"/>
                </a:rPr>
                <a:t>виділено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:</a:t>
              </a: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800" b="1" dirty="0" err="1" smtClean="0">
                  <a:solidFill>
                    <a:schemeClr val="bg1"/>
                  </a:solidFill>
                  <a:latin typeface="Verdana" pitchFamily="34" charset="0"/>
                </a:rPr>
                <a:t>матеріальну</a:t>
              </a:r>
              <a:r>
                <a:rPr lang="ru-RU" altLang="ru-RU" sz="1800" b="1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800" b="1" dirty="0" err="1" smtClean="0">
                  <a:solidFill>
                    <a:schemeClr val="bg1"/>
                  </a:solidFill>
                  <a:latin typeface="Verdana" pitchFamily="34" charset="0"/>
                </a:rPr>
                <a:t>допомогу</a:t>
              </a:r>
              <a:r>
                <a:rPr lang="ru-RU" altLang="ru-RU" sz="1800" b="1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ru-RU" altLang="ru-RU" sz="1800" b="1" dirty="0" smtClean="0">
                  <a:solidFill>
                    <a:schemeClr val="bg1"/>
                  </a:solidFill>
                  <a:latin typeface="Verdana" pitchFamily="34" charset="0"/>
                </a:rPr>
                <a:t>на  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8400 грн.;</a:t>
              </a: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800" b="1" dirty="0" err="1" smtClean="0">
                  <a:solidFill>
                    <a:schemeClr val="bg1"/>
                  </a:solidFill>
                  <a:latin typeface="Verdana" pitchFamily="34" charset="0"/>
                </a:rPr>
                <a:t>коштів</a:t>
              </a:r>
              <a:r>
                <a:rPr lang="ru-RU" altLang="ru-RU" sz="1800" b="1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для </a:t>
              </a:r>
              <a:r>
                <a:rPr lang="ru-RU" altLang="ru-RU" sz="1800" b="1" dirty="0" err="1">
                  <a:solidFill>
                    <a:schemeClr val="bg1"/>
                  </a:solidFill>
                  <a:latin typeface="Verdana" pitchFamily="34" charset="0"/>
                </a:rPr>
                <a:t>придбання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800" b="1" dirty="0" err="1">
                  <a:solidFill>
                    <a:schemeClr val="bg1"/>
                  </a:solidFill>
                  <a:latin typeface="Verdana" pitchFamily="34" charset="0"/>
                </a:rPr>
                <a:t>зимового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800" b="1" dirty="0" err="1">
                  <a:solidFill>
                    <a:schemeClr val="bg1"/>
                  </a:solidFill>
                  <a:latin typeface="Verdana" pitchFamily="34" charset="0"/>
                </a:rPr>
                <a:t>взуття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800" b="1" dirty="0" smtClean="0">
                  <a:solidFill>
                    <a:schemeClr val="bg1"/>
                  </a:solidFill>
                  <a:latin typeface="Verdana" pitchFamily="34" charset="0"/>
                </a:rPr>
                <a:t>на 5600 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грн.;</a:t>
              </a: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800" b="1" dirty="0" err="1" smtClean="0">
                  <a:solidFill>
                    <a:schemeClr val="bg1"/>
                  </a:solidFill>
                  <a:latin typeface="Verdana" pitchFamily="34" charset="0"/>
                </a:rPr>
                <a:t>коштів</a:t>
              </a:r>
              <a:r>
                <a:rPr lang="ru-RU" altLang="ru-RU" sz="1800" b="1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для </a:t>
              </a:r>
              <a:r>
                <a:rPr lang="ru-RU" altLang="ru-RU" sz="1800" b="1" dirty="0" err="1">
                  <a:solidFill>
                    <a:schemeClr val="bg1"/>
                  </a:solidFill>
                  <a:latin typeface="Verdana" pitchFamily="34" charset="0"/>
                </a:rPr>
                <a:t>придбання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800" b="1" dirty="0" err="1">
                  <a:solidFill>
                    <a:schemeClr val="bg1"/>
                  </a:solidFill>
                  <a:latin typeface="Verdana" pitchFamily="34" charset="0"/>
                </a:rPr>
                <a:t>шкільної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800" b="1" dirty="0" err="1">
                  <a:solidFill>
                    <a:schemeClr val="bg1"/>
                  </a:solidFill>
                  <a:latin typeface="Verdana" pitchFamily="34" charset="0"/>
                </a:rPr>
                <a:t>форми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800" b="1" dirty="0" smtClean="0">
                  <a:solidFill>
                    <a:schemeClr val="bg1"/>
                  </a:solidFill>
                  <a:latin typeface="Verdana" pitchFamily="34" charset="0"/>
                </a:rPr>
                <a:t>на 2800 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грн.;</a:t>
              </a: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ru-RU" altLang="ru-RU" sz="1800" b="1" dirty="0" err="1">
                  <a:solidFill>
                    <a:schemeClr val="bg1"/>
                  </a:solidFill>
                  <a:latin typeface="Verdana" pitchFamily="34" charset="0"/>
                </a:rPr>
                <a:t>матеріальна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800" b="1" dirty="0" err="1">
                  <a:solidFill>
                    <a:schemeClr val="bg1"/>
                  </a:solidFill>
                  <a:latin typeface="Verdana" pitchFamily="34" charset="0"/>
                </a:rPr>
                <a:t>допомога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800" b="1" dirty="0" err="1">
                  <a:solidFill>
                    <a:schemeClr val="bg1"/>
                  </a:solidFill>
                  <a:latin typeface="Verdana" pitchFamily="34" charset="0"/>
                </a:rPr>
                <a:t>випускникам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 11-х </a:t>
              </a:r>
              <a:r>
                <a:rPr lang="ru-RU" altLang="ru-RU" sz="1800" b="1" dirty="0" err="1">
                  <a:solidFill>
                    <a:schemeClr val="bg1"/>
                  </a:solidFill>
                  <a:latin typeface="Verdana" pitchFamily="34" charset="0"/>
                </a:rPr>
                <a:t>класів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 для </a:t>
              </a:r>
              <a:r>
                <a:rPr lang="ru-RU" altLang="ru-RU" sz="1800" b="1" dirty="0" err="1">
                  <a:solidFill>
                    <a:schemeClr val="bg1"/>
                  </a:solidFill>
                  <a:latin typeface="Verdana" pitchFamily="34" charset="0"/>
                </a:rPr>
                <a:t>поліпшення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ru-RU" altLang="ru-RU" sz="1800" b="1" dirty="0" err="1">
                  <a:solidFill>
                    <a:schemeClr val="bg1"/>
                  </a:solidFill>
                  <a:latin typeface="Verdana" pitchFamily="34" charset="0"/>
                </a:rPr>
                <a:t>соціального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 і </a:t>
              </a:r>
              <a:r>
                <a:rPr lang="ru-RU" altLang="ru-RU" sz="1800" b="1" dirty="0" err="1">
                  <a:solidFill>
                    <a:schemeClr val="bg1"/>
                  </a:solidFill>
                  <a:latin typeface="Verdana" pitchFamily="34" charset="0"/>
                </a:rPr>
                <a:t>матеріального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 стану </a:t>
              </a:r>
              <a:r>
                <a:rPr lang="ru-RU" altLang="ru-RU" sz="1800" b="1" dirty="0" smtClean="0">
                  <a:solidFill>
                    <a:schemeClr val="bg1"/>
                  </a:solidFill>
                  <a:latin typeface="Verdana" pitchFamily="34" charset="0"/>
                </a:rPr>
                <a:t>на </a:t>
              </a:r>
              <a:r>
                <a:rPr lang="ru-RU" altLang="ru-RU" sz="1800" b="1" dirty="0">
                  <a:solidFill>
                    <a:schemeClr val="bg1"/>
                  </a:solidFill>
                  <a:latin typeface="Verdana" pitchFamily="34" charset="0"/>
                </a:rPr>
                <a:t>1450 грн.</a:t>
              </a: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91386" y="-27384"/>
            <a:ext cx="8935681" cy="14465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	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Надання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соціальної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підтримки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 та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допомоги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дітям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-сиротам,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дітям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,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позбавленим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батьківського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піклування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,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дітям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 з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малозабезпечених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 </a:t>
            </a:r>
            <a:r>
              <a:rPr lang="ru-RU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dventure" panose="02000503020000020003" pitchFamily="2" charset="0"/>
              </a:rPr>
              <a:t>сімей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dventure" panose="02000503020000020003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412776"/>
            <a:ext cx="518457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Усього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харчування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дітей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ХГ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172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місцевого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бюджету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витрачено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795539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грн. 16 коп.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64088" y="1855852"/>
            <a:ext cx="3096344" cy="40934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err="1" smtClean="0"/>
              <a:t>Діти</a:t>
            </a:r>
            <a:r>
              <a:rPr lang="ru-RU" sz="2000" dirty="0" smtClean="0"/>
              <a:t> </a:t>
            </a:r>
            <a:r>
              <a:rPr lang="ru-RU" sz="2000" dirty="0" err="1"/>
              <a:t>пільгової</a:t>
            </a:r>
            <a:r>
              <a:rPr lang="ru-RU" sz="2000" dirty="0"/>
              <a:t> </a:t>
            </a:r>
            <a:r>
              <a:rPr lang="ru-RU" sz="2000" dirty="0" err="1"/>
              <a:t>категорії</a:t>
            </a:r>
            <a:r>
              <a:rPr lang="ru-RU" sz="2000" dirty="0"/>
              <a:t> </a:t>
            </a:r>
            <a:r>
              <a:rPr lang="ru-RU" sz="2000" dirty="0" err="1"/>
              <a:t>забезпечені</a:t>
            </a:r>
            <a:r>
              <a:rPr lang="ru-RU" sz="2000" dirty="0"/>
              <a:t> </a:t>
            </a:r>
            <a:r>
              <a:rPr lang="ru-RU" sz="2000" dirty="0" err="1"/>
              <a:t>всім</a:t>
            </a:r>
            <a:r>
              <a:rPr lang="ru-RU" sz="2000" dirty="0"/>
              <a:t> </a:t>
            </a:r>
            <a:r>
              <a:rPr lang="ru-RU" sz="2000" dirty="0" err="1"/>
              <a:t>необхідним</a:t>
            </a:r>
            <a:r>
              <a:rPr lang="ru-RU" sz="2000" dirty="0"/>
              <a:t> </a:t>
            </a:r>
            <a:r>
              <a:rPr lang="ru-RU" sz="2000" dirty="0" err="1"/>
              <a:t>відповідно</a:t>
            </a:r>
            <a:r>
              <a:rPr lang="ru-RU" sz="2000" dirty="0"/>
              <a:t> до чинного </a:t>
            </a:r>
            <a:r>
              <a:rPr lang="ru-RU" sz="2000" dirty="0" err="1"/>
              <a:t>законодавства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: </a:t>
            </a:r>
            <a:r>
              <a:rPr lang="ru-RU" sz="2000" dirty="0" err="1"/>
              <a:t>матеріальною</a:t>
            </a:r>
            <a:r>
              <a:rPr lang="ru-RU" sz="2000" dirty="0"/>
              <a:t> </a:t>
            </a:r>
            <a:r>
              <a:rPr lang="ru-RU" sz="2000" dirty="0" err="1"/>
              <a:t>допомогою</a:t>
            </a:r>
            <a:r>
              <a:rPr lang="ru-RU" sz="2000" dirty="0"/>
              <a:t>, </a:t>
            </a:r>
            <a:r>
              <a:rPr lang="ru-RU" sz="2000" dirty="0" err="1"/>
              <a:t>безкоштовним</a:t>
            </a:r>
            <a:r>
              <a:rPr lang="ru-RU" sz="2000" dirty="0"/>
              <a:t> </a:t>
            </a:r>
            <a:r>
              <a:rPr lang="ru-RU" sz="2000" dirty="0" err="1"/>
              <a:t>гарячим</a:t>
            </a:r>
            <a:r>
              <a:rPr lang="ru-RU" sz="2000" dirty="0"/>
              <a:t> </a:t>
            </a:r>
            <a:r>
              <a:rPr lang="ru-RU" sz="2000" dirty="0" err="1"/>
              <a:t>харчуванням</a:t>
            </a:r>
            <a:r>
              <a:rPr lang="ru-RU" sz="2000" dirty="0"/>
              <a:t> в </a:t>
            </a:r>
            <a:r>
              <a:rPr lang="ru-RU" sz="2000" dirty="0" err="1"/>
              <a:t>їдальні</a:t>
            </a:r>
            <a:r>
              <a:rPr lang="ru-RU" sz="2000" dirty="0"/>
              <a:t> </a:t>
            </a:r>
            <a:r>
              <a:rPr lang="ru-RU" sz="2000" dirty="0" err="1"/>
              <a:t>гімназії</a:t>
            </a:r>
            <a:r>
              <a:rPr lang="ru-RU" sz="2000" dirty="0"/>
              <a:t>, </a:t>
            </a:r>
            <a:r>
              <a:rPr lang="ru-RU" sz="2000" dirty="0" err="1"/>
              <a:t>Єдиними</a:t>
            </a:r>
            <a:r>
              <a:rPr lang="ru-RU" sz="2000" dirty="0"/>
              <a:t> квитками, </a:t>
            </a:r>
            <a:r>
              <a:rPr lang="ru-RU" sz="2000" dirty="0" err="1"/>
              <a:t>зимовим</a:t>
            </a:r>
            <a:r>
              <a:rPr lang="ru-RU" sz="2000" dirty="0"/>
              <a:t> </a:t>
            </a:r>
            <a:r>
              <a:rPr lang="ru-RU" sz="2000" dirty="0" err="1"/>
              <a:t>взуттям</a:t>
            </a:r>
            <a:r>
              <a:rPr lang="ru-RU" sz="2000" dirty="0"/>
              <a:t>, </a:t>
            </a:r>
            <a:r>
              <a:rPr lang="ru-RU" sz="2000" dirty="0" err="1"/>
              <a:t>шкільною</a:t>
            </a:r>
            <a:r>
              <a:rPr lang="ru-RU" sz="2000" dirty="0"/>
              <a:t> формою</a:t>
            </a:r>
          </a:p>
        </p:txBody>
      </p:sp>
    </p:spTree>
    <p:extLst>
      <p:ext uri="{BB962C8B-B14F-4D97-AF65-F5344CB8AC3E}">
        <p14:creationId xmlns:p14="http://schemas.microsoft.com/office/powerpoint/2010/main" val="228162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44624"/>
            <a:ext cx="7367723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5400" b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Дотримання</a:t>
            </a:r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правопорядку</a:t>
            </a:r>
            <a:endParaRPr lang="ru-RU" sz="5400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459967" y="1628800"/>
            <a:ext cx="5432513" cy="3046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 </a:t>
            </a:r>
            <a:r>
              <a:rPr lang="ru-RU" sz="1800" dirty="0"/>
              <a:t>На </a:t>
            </a:r>
            <a:r>
              <a:rPr lang="ru-RU" sz="1800" dirty="0" err="1"/>
              <a:t>обліку</a:t>
            </a:r>
            <a:r>
              <a:rPr lang="ru-RU" sz="1800" dirty="0"/>
              <a:t> в </a:t>
            </a:r>
            <a:r>
              <a:rPr lang="ru-RU" sz="1800" dirty="0" err="1"/>
              <a:t>гімназії</a:t>
            </a:r>
            <a:r>
              <a:rPr lang="ru-RU" sz="1800" dirty="0"/>
              <a:t> </a:t>
            </a:r>
            <a:r>
              <a:rPr lang="ru-RU" sz="1800" dirty="0" err="1"/>
              <a:t>знаходиться</a:t>
            </a:r>
            <a:r>
              <a:rPr lang="ru-RU" sz="1800" dirty="0"/>
              <a:t> 5 </a:t>
            </a:r>
            <a:r>
              <a:rPr lang="ru-RU" sz="1800" dirty="0" err="1"/>
              <a:t>учнів</a:t>
            </a:r>
            <a:r>
              <a:rPr lang="ru-RU" sz="1800" dirty="0"/>
              <a:t>: 2 </a:t>
            </a:r>
            <a:r>
              <a:rPr lang="ru-RU" sz="1800" dirty="0" err="1" smtClean="0"/>
              <a:t>учні</a:t>
            </a:r>
            <a:r>
              <a:rPr lang="ru-RU" sz="1800" dirty="0"/>
              <a:t>, </a:t>
            </a:r>
            <a:endParaRPr lang="ru-RU" sz="1800" dirty="0" smtClean="0"/>
          </a:p>
          <a:p>
            <a:r>
              <a:rPr lang="ru-RU" sz="1800" dirty="0" err="1" smtClean="0"/>
              <a:t>які</a:t>
            </a:r>
            <a:r>
              <a:rPr lang="ru-RU" sz="1800" dirty="0" smtClean="0"/>
              <a:t> </a:t>
            </a:r>
            <a:r>
              <a:rPr lang="ru-RU" sz="1800" dirty="0" err="1"/>
              <a:t>перебувають</a:t>
            </a:r>
            <a:r>
              <a:rPr lang="ru-RU" sz="1800" dirty="0"/>
              <a:t> на </a:t>
            </a:r>
            <a:r>
              <a:rPr lang="ru-RU" sz="1800" dirty="0" err="1"/>
              <a:t>обліку</a:t>
            </a:r>
            <a:r>
              <a:rPr lang="ru-RU" sz="1800" dirty="0"/>
              <a:t> </a:t>
            </a:r>
            <a:endParaRPr lang="ru-RU" sz="1800" dirty="0" smtClean="0"/>
          </a:p>
          <a:p>
            <a:r>
              <a:rPr lang="ru-RU" sz="1800" dirty="0" smtClean="0"/>
              <a:t>у </a:t>
            </a:r>
            <a:r>
              <a:rPr lang="ru-RU" sz="1800" dirty="0" err="1"/>
              <a:t>Службі</a:t>
            </a:r>
            <a:r>
              <a:rPr lang="ru-RU" sz="1800" dirty="0"/>
              <a:t> у справах </a:t>
            </a:r>
            <a:r>
              <a:rPr lang="ru-RU" sz="1800" dirty="0" err="1" smtClean="0"/>
              <a:t>дітей</a:t>
            </a:r>
            <a:endParaRPr lang="ru-RU" sz="1800" dirty="0" smtClean="0"/>
          </a:p>
          <a:p>
            <a:r>
              <a:rPr lang="ru-RU" sz="1800" dirty="0" smtClean="0"/>
              <a:t> </a:t>
            </a:r>
            <a:r>
              <a:rPr lang="ru-RU" sz="1800" dirty="0"/>
              <a:t>по </a:t>
            </a:r>
            <a:r>
              <a:rPr lang="ru-RU" sz="1800" dirty="0" err="1"/>
              <a:t>Київському</a:t>
            </a:r>
            <a:r>
              <a:rPr lang="ru-RU" sz="1800" dirty="0"/>
              <a:t> району. </a:t>
            </a:r>
            <a:endParaRPr lang="ru-RU" sz="1800" dirty="0" smtClean="0"/>
          </a:p>
          <a:p>
            <a:r>
              <a:rPr lang="ru-RU" sz="1800" dirty="0" smtClean="0"/>
              <a:t>3 </a:t>
            </a:r>
            <a:r>
              <a:rPr lang="ru-RU" sz="1800" dirty="0" err="1" smtClean="0"/>
              <a:t>учні</a:t>
            </a:r>
            <a:r>
              <a:rPr lang="ru-RU" sz="1800" dirty="0" smtClean="0"/>
              <a:t>, </a:t>
            </a:r>
            <a:r>
              <a:rPr lang="ru-RU" sz="1800" dirty="0" err="1" smtClean="0"/>
              <a:t>які</a:t>
            </a:r>
            <a:r>
              <a:rPr lang="ru-RU" sz="1800" dirty="0" smtClean="0"/>
              <a:t> </a:t>
            </a:r>
            <a:r>
              <a:rPr lang="ru-RU" sz="1800" dirty="0" err="1" smtClean="0"/>
              <a:t>схильні</a:t>
            </a:r>
            <a:r>
              <a:rPr lang="ru-RU" sz="1800" dirty="0" smtClean="0"/>
              <a:t> </a:t>
            </a:r>
            <a:r>
              <a:rPr lang="ru-RU" sz="1800" dirty="0"/>
              <a:t>до </a:t>
            </a:r>
            <a:r>
              <a:rPr lang="ru-RU" sz="1800" dirty="0" err="1" smtClean="0"/>
              <a:t>правопорушень</a:t>
            </a:r>
            <a:r>
              <a:rPr lang="ru-RU" sz="1800" dirty="0" smtClean="0"/>
              <a:t>,</a:t>
            </a:r>
            <a:endParaRPr lang="ru-RU" sz="1800" dirty="0" smtClean="0"/>
          </a:p>
          <a:p>
            <a:r>
              <a:rPr lang="ru-RU" sz="1800" dirty="0" smtClean="0"/>
              <a:t> </a:t>
            </a:r>
            <a:r>
              <a:rPr lang="ru-RU" sz="1800" dirty="0" err="1"/>
              <a:t>перебувають</a:t>
            </a:r>
            <a:r>
              <a:rPr lang="ru-RU" sz="1800" dirty="0"/>
              <a:t> на </a:t>
            </a:r>
            <a:r>
              <a:rPr lang="ru-RU" sz="1800" dirty="0" err="1"/>
              <a:t>обліку</a:t>
            </a:r>
            <a:r>
              <a:rPr lang="ru-RU" sz="1800" dirty="0"/>
              <a:t> у </a:t>
            </a:r>
            <a:r>
              <a:rPr lang="ru-RU" sz="1800" dirty="0" err="1"/>
              <a:t>гімназії</a:t>
            </a:r>
            <a:r>
              <a:rPr lang="ru-RU" sz="1800" dirty="0"/>
              <a:t>, як </a:t>
            </a:r>
            <a:r>
              <a:rPr lang="ru-RU" sz="1800" dirty="0" err="1" smtClean="0"/>
              <a:t>діти</a:t>
            </a:r>
            <a:r>
              <a:rPr lang="ru-RU" sz="1800" dirty="0" smtClean="0"/>
              <a:t>, </a:t>
            </a:r>
            <a:endParaRPr lang="ru-RU" sz="1800" dirty="0" smtClean="0"/>
          </a:p>
          <a:p>
            <a:r>
              <a:rPr lang="ru-RU" sz="1800" dirty="0" err="1" smtClean="0"/>
              <a:t>що</a:t>
            </a:r>
            <a:r>
              <a:rPr lang="ru-RU" sz="1800" dirty="0" smtClean="0"/>
              <a:t> </a:t>
            </a:r>
            <a:r>
              <a:rPr lang="ru-RU" sz="1800" dirty="0" err="1"/>
              <a:t>потребують</a:t>
            </a:r>
            <a:r>
              <a:rPr lang="ru-RU" sz="1800" dirty="0"/>
              <a:t> </a:t>
            </a:r>
            <a:r>
              <a:rPr lang="ru-RU" sz="1800" dirty="0" err="1" smtClean="0"/>
              <a:t>посиленої</a:t>
            </a:r>
            <a:r>
              <a:rPr lang="ru-RU" sz="1800" dirty="0" smtClean="0"/>
              <a:t> </a:t>
            </a:r>
            <a:r>
              <a:rPr lang="ru-RU" sz="1800" dirty="0" err="1"/>
              <a:t>педагогічної</a:t>
            </a:r>
            <a:r>
              <a:rPr lang="ru-RU" sz="1800" dirty="0"/>
              <a:t> </a:t>
            </a:r>
            <a:r>
              <a:rPr lang="ru-RU" sz="1800" dirty="0" err="1"/>
              <a:t>уваги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 </a:t>
            </a:r>
            <a:r>
              <a:rPr lang="ru-RU" sz="1800" dirty="0"/>
              <a:t>На </a:t>
            </a:r>
            <a:r>
              <a:rPr lang="ru-RU" sz="1800" dirty="0" err="1"/>
              <a:t>обліку</a:t>
            </a:r>
            <a:r>
              <a:rPr lang="ru-RU" sz="1800" dirty="0"/>
              <a:t> в </a:t>
            </a:r>
            <a:r>
              <a:rPr lang="ru-RU" sz="1800" dirty="0" err="1" smtClean="0"/>
              <a:t>ювенальній</a:t>
            </a:r>
            <a:endParaRPr lang="ru-RU" sz="1800" dirty="0" smtClean="0"/>
          </a:p>
          <a:p>
            <a:r>
              <a:rPr lang="ru-RU" sz="1800" dirty="0" smtClean="0"/>
              <a:t> </a:t>
            </a:r>
            <a:r>
              <a:rPr lang="ru-RU" sz="1800" dirty="0" err="1"/>
              <a:t>превенції</a:t>
            </a:r>
            <a:r>
              <a:rPr lang="ru-RU" sz="1800" dirty="0"/>
              <a:t> </a:t>
            </a:r>
            <a:r>
              <a:rPr lang="ru-RU" sz="1800" dirty="0" smtClean="0"/>
              <a:t>у </a:t>
            </a:r>
            <a:r>
              <a:rPr lang="ru-RU" sz="1800" dirty="0" smtClean="0"/>
              <a:t>2019/2020 </a:t>
            </a:r>
            <a:r>
              <a:rPr lang="ru-RU" sz="1800" dirty="0" err="1"/>
              <a:t>навчальному</a:t>
            </a:r>
            <a:r>
              <a:rPr lang="ru-RU" sz="1800" dirty="0"/>
              <a:t> </a:t>
            </a:r>
            <a:r>
              <a:rPr lang="ru-RU" sz="1800" dirty="0" err="1" smtClean="0"/>
              <a:t>році</a:t>
            </a:r>
            <a:endParaRPr lang="ru-RU" sz="1800" dirty="0" smtClean="0"/>
          </a:p>
          <a:p>
            <a:r>
              <a:rPr lang="ru-RU" sz="1800" dirty="0" smtClean="0"/>
              <a:t>  </a:t>
            </a:r>
            <a:r>
              <a:rPr lang="ru-RU" sz="1800" dirty="0" err="1"/>
              <a:t>учнів</a:t>
            </a:r>
            <a:r>
              <a:rPr lang="ru-RU" sz="1800" dirty="0"/>
              <a:t> </a:t>
            </a:r>
            <a:r>
              <a:rPr lang="ru-RU" sz="1800" dirty="0" err="1"/>
              <a:t>гімназії</a:t>
            </a:r>
            <a:r>
              <a:rPr lang="ru-RU" sz="1800" dirty="0"/>
              <a:t> не </a:t>
            </a:r>
            <a:r>
              <a:rPr lang="ru-RU" sz="1800" dirty="0" err="1"/>
              <a:t>було</a:t>
            </a:r>
            <a:r>
              <a:rPr lang="ru-RU" dirty="0"/>
              <a:t>. 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4"/>
            <a:ext cx="4111780" cy="231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3" y="1466503"/>
            <a:ext cx="31432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1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2C2C70-2A90-47DD-B4C7-2A4AE87F3363}" type="slidenum">
              <a:rPr lang="uk-UA" smtClean="0"/>
              <a:t>66</a:t>
            </a:fld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4159" y="-27384"/>
            <a:ext cx="8552908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r>
              <a:rPr lang="ru-RU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Дисциплінарна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практика та </a:t>
            </a:r>
            <a:r>
              <a:rPr lang="ru-RU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аналіз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звернень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громадян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 </a:t>
            </a:r>
            <a:r>
              <a:rPr lang="ru-RU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питань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діяльності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навчального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закладу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3405" y="1196752"/>
            <a:ext cx="8484781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 err="1"/>
              <a:t>Протягом</a:t>
            </a:r>
            <a:r>
              <a:rPr lang="ru-RU" sz="2000" b="1" dirty="0"/>
              <a:t> року до </a:t>
            </a:r>
            <a:r>
              <a:rPr lang="ru-RU" sz="2000" b="1" dirty="0" err="1"/>
              <a:t>адміністрації</a:t>
            </a:r>
            <a:r>
              <a:rPr lang="ru-RU" sz="2000" b="1" dirty="0"/>
              <a:t> </a:t>
            </a:r>
            <a:r>
              <a:rPr lang="ru-RU" sz="2000" b="1" dirty="0" err="1"/>
              <a:t>гімназії</a:t>
            </a:r>
            <a:r>
              <a:rPr lang="ru-RU" sz="2000" b="1" dirty="0"/>
              <a:t> </a:t>
            </a:r>
            <a:r>
              <a:rPr lang="ru-RU" sz="2000" b="1" dirty="0" err="1"/>
              <a:t>надійшло</a:t>
            </a:r>
            <a:r>
              <a:rPr lang="ru-RU" sz="2000" b="1" dirty="0"/>
              <a:t> 2 заяви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3404" y="1988840"/>
            <a:ext cx="3458516" cy="2304256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9159" y="4221088"/>
            <a:ext cx="3807005" cy="2448905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 rot="20809111">
            <a:off x="2828792" y="2031133"/>
            <a:ext cx="56473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Monotype Corsiva" panose="03010101010201010101" pitchFamily="66" charset="0"/>
              </a:rPr>
              <a:t>щодо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переведення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учня</a:t>
            </a:r>
            <a:r>
              <a:rPr lang="ru-RU" dirty="0">
                <a:latin typeface="Monotype Corsiva" panose="03010101010201010101" pitchFamily="66" charset="0"/>
              </a:rPr>
              <a:t> 5 </a:t>
            </a:r>
            <a:r>
              <a:rPr lang="ru-RU" dirty="0" err="1">
                <a:latin typeface="Monotype Corsiva" panose="03010101010201010101" pitchFamily="66" charset="0"/>
              </a:rPr>
              <a:t>класу</a:t>
            </a:r>
            <a:r>
              <a:rPr lang="ru-RU" dirty="0">
                <a:latin typeface="Monotype Corsiva" panose="03010101010201010101" pitchFamily="66" charset="0"/>
              </a:rPr>
              <a:t> на </a:t>
            </a:r>
            <a:r>
              <a:rPr lang="ru-RU" dirty="0" err="1">
                <a:latin typeface="Monotype Corsiva" panose="03010101010201010101" pitchFamily="66" charset="0"/>
              </a:rPr>
              <a:t>індивідуальну</a:t>
            </a:r>
            <a:r>
              <a:rPr lang="ru-RU" dirty="0">
                <a:latin typeface="Monotype Corsiva" panose="03010101010201010101" pitchFamily="66" charset="0"/>
              </a:rPr>
              <a:t> форму </a:t>
            </a:r>
            <a:r>
              <a:rPr lang="ru-RU" dirty="0" err="1">
                <a:latin typeface="Monotype Corsiva" panose="03010101010201010101" pitchFamily="66" charset="0"/>
              </a:rPr>
              <a:t>навчання</a:t>
            </a:r>
            <a:r>
              <a:rPr lang="ru-RU" dirty="0">
                <a:latin typeface="Monotype Corsiva" panose="03010101010201010101" pitchFamily="66" charset="0"/>
              </a:rPr>
              <a:t>, 1 запит на </a:t>
            </a:r>
            <a:r>
              <a:rPr lang="ru-RU" dirty="0" err="1">
                <a:latin typeface="Monotype Corsiva" panose="03010101010201010101" pitchFamily="66" charset="0"/>
              </a:rPr>
              <a:t>публічну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інформацію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щодо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протоколів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педагогічної</a:t>
            </a:r>
            <a:r>
              <a:rPr lang="ru-RU" dirty="0">
                <a:latin typeface="Monotype Corsiva" panose="03010101010201010101" pitchFamily="66" charset="0"/>
              </a:rPr>
              <a:t> ради. За </a:t>
            </a:r>
            <a:r>
              <a:rPr lang="ru-RU" dirty="0" err="1">
                <a:latin typeface="Monotype Corsiva" panose="03010101010201010101" pitchFamily="66" charset="0"/>
              </a:rPr>
              <a:t>всіма</a:t>
            </a:r>
            <a:r>
              <a:rPr lang="ru-RU" dirty="0">
                <a:latin typeface="Monotype Corsiva" panose="03010101010201010101" pitchFamily="66" charset="0"/>
              </a:rPr>
              <a:t>   </a:t>
            </a:r>
            <a:r>
              <a:rPr lang="ru-RU" dirty="0" err="1" smtClean="0">
                <a:latin typeface="Monotype Corsiva" panose="03010101010201010101" pitchFamily="66" charset="0"/>
              </a:rPr>
              <a:t>зверненнями</a:t>
            </a:r>
            <a:r>
              <a:rPr lang="ru-RU" dirty="0" smtClean="0">
                <a:latin typeface="Monotype Corsiva" panose="03010101010201010101" pitchFamily="66" charset="0"/>
              </a:rPr>
              <a:t>  </a:t>
            </a:r>
            <a:r>
              <a:rPr lang="ru-RU" dirty="0" err="1">
                <a:latin typeface="Monotype Corsiva" panose="03010101010201010101" pitchFamily="66" charset="0"/>
              </a:rPr>
              <a:t>були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надані</a:t>
            </a:r>
            <a:r>
              <a:rPr lang="ru-RU" dirty="0">
                <a:latin typeface="Monotype Corsiva" panose="03010101010201010101" pitchFamily="66" charset="0"/>
              </a:rPr>
              <a:t>  </a:t>
            </a:r>
            <a:r>
              <a:rPr lang="ru-RU" dirty="0" err="1">
                <a:latin typeface="Monotype Corsiva" panose="03010101010201010101" pitchFamily="66" charset="0"/>
              </a:rPr>
              <a:t>повні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відповіді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80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2C2C70-2A90-47DD-B4C7-2A4AE87F3363}" type="slidenum">
              <a:rPr lang="uk-UA" smtClean="0"/>
              <a:t>67</a:t>
            </a:fld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88640"/>
            <a:ext cx="7704856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Залучення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педагогічної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та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батьківської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громадськості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endParaRPr lang="ru-RU" sz="2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до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управління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гімназією</a:t>
            </a:r>
            <a:endParaRPr lang="ru-RU" sz="2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4337720"/>
            <a:ext cx="3312368" cy="216024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509492" y="1340768"/>
            <a:ext cx="3312368" cy="216024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75568"/>
            <a:ext cx="4013092" cy="31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499992" y="3805877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sz="1600" dirty="0"/>
              <a:t>У </a:t>
            </a:r>
            <a:r>
              <a:rPr lang="ru-RU" sz="1600" dirty="0" err="1"/>
              <a:t>гімназії</a:t>
            </a:r>
            <a:r>
              <a:rPr lang="ru-RU" sz="1600" dirty="0"/>
              <a:t> </a:t>
            </a:r>
            <a:r>
              <a:rPr lang="ru-RU" sz="1600" dirty="0" err="1"/>
              <a:t>створені</a:t>
            </a:r>
            <a:r>
              <a:rPr lang="ru-RU" sz="1600" dirty="0"/>
              <a:t> й активно </a:t>
            </a:r>
            <a:r>
              <a:rPr lang="ru-RU" sz="1600" dirty="0" err="1"/>
              <a:t>працюють</a:t>
            </a:r>
            <a:r>
              <a:rPr lang="ru-RU" sz="1600" dirty="0"/>
              <a:t> </a:t>
            </a:r>
            <a:r>
              <a:rPr lang="ru-RU" sz="1600" dirty="0" err="1"/>
              <a:t>батьківський</a:t>
            </a:r>
            <a:r>
              <a:rPr lang="ru-RU" sz="1600" dirty="0"/>
              <a:t> </a:t>
            </a:r>
            <a:r>
              <a:rPr lang="ru-RU" sz="1600" dirty="0" err="1"/>
              <a:t>комітет</a:t>
            </a:r>
            <a:r>
              <a:rPr lang="ru-RU" sz="1600" dirty="0"/>
              <a:t> і рада закладу. </a:t>
            </a:r>
            <a:r>
              <a:rPr lang="ru-RU" sz="1600" dirty="0" err="1"/>
              <a:t>Питання</a:t>
            </a:r>
            <a:r>
              <a:rPr lang="ru-RU" sz="1600" dirty="0"/>
              <a:t> </a:t>
            </a:r>
            <a:r>
              <a:rPr lang="ru-RU" sz="1600" dirty="0" err="1"/>
              <a:t>діяльності</a:t>
            </a:r>
            <a:r>
              <a:rPr lang="ru-RU" sz="1600" dirty="0"/>
              <a:t> ХГ № 172 </a:t>
            </a:r>
            <a:r>
              <a:rPr lang="ru-RU" sz="1600" dirty="0" err="1"/>
              <a:t>обговорюються</a:t>
            </a:r>
            <a:r>
              <a:rPr lang="ru-RU" sz="1600" dirty="0"/>
              <a:t> на </a:t>
            </a:r>
            <a:r>
              <a:rPr lang="ru-RU" sz="1600" dirty="0" err="1"/>
              <a:t>засіданнях</a:t>
            </a:r>
            <a:r>
              <a:rPr lang="ru-RU" sz="1600" dirty="0"/>
              <a:t>, </a:t>
            </a:r>
            <a:r>
              <a:rPr lang="ru-RU" sz="1600" dirty="0" err="1"/>
              <a:t>приймаються</a:t>
            </a:r>
            <a:r>
              <a:rPr lang="ru-RU" sz="1600" dirty="0"/>
              <a:t> </a:t>
            </a:r>
            <a:r>
              <a:rPr lang="ru-RU" sz="1600" dirty="0" err="1"/>
              <a:t>рішення</a:t>
            </a:r>
            <a:r>
              <a:rPr lang="ru-RU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потім</a:t>
            </a:r>
            <a:r>
              <a:rPr lang="ru-RU" sz="1600" dirty="0"/>
              <a:t> </a:t>
            </a:r>
            <a:r>
              <a:rPr lang="ru-RU" sz="1600" dirty="0" err="1"/>
              <a:t>спільно</a:t>
            </a:r>
            <a:r>
              <a:rPr lang="ru-RU" sz="1600" dirty="0"/>
              <a:t> </a:t>
            </a:r>
            <a:r>
              <a:rPr lang="ru-RU" sz="1600" dirty="0" err="1"/>
              <a:t>втілюються</a:t>
            </a:r>
            <a:r>
              <a:rPr lang="ru-RU" sz="1600" dirty="0"/>
              <a:t> в </a:t>
            </a:r>
            <a:r>
              <a:rPr lang="ru-RU" sz="1600" dirty="0" err="1"/>
              <a:t>життя</a:t>
            </a:r>
            <a:r>
              <a:rPr lang="ru-RU" sz="1600" dirty="0"/>
              <a:t>. </a:t>
            </a:r>
            <a:r>
              <a:rPr lang="ru-RU" sz="1600" dirty="0" err="1"/>
              <a:t>Серед</a:t>
            </a:r>
            <a:r>
              <a:rPr lang="ru-RU" sz="1600" dirty="0"/>
              <a:t> таких </a:t>
            </a:r>
            <a:r>
              <a:rPr lang="ru-RU" sz="1600" dirty="0" err="1"/>
              <a:t>питань</a:t>
            </a:r>
            <a:r>
              <a:rPr lang="ru-RU" sz="1600" dirty="0"/>
              <a:t>:</a:t>
            </a:r>
          </a:p>
          <a:p>
            <a:pPr lvl="0"/>
            <a:r>
              <a:rPr lang="ru-RU" sz="1600" dirty="0" err="1" smtClean="0"/>
              <a:t>створення</a:t>
            </a:r>
            <a:r>
              <a:rPr lang="ru-RU" sz="1600" dirty="0" smtClean="0"/>
              <a:t> </a:t>
            </a:r>
            <a:r>
              <a:rPr lang="ru-RU" sz="1600" dirty="0" err="1"/>
              <a:t>освітньої</a:t>
            </a:r>
            <a:r>
              <a:rPr lang="ru-RU" sz="1600" dirty="0"/>
              <a:t> </a:t>
            </a:r>
            <a:r>
              <a:rPr lang="ru-RU" sz="1600" dirty="0" err="1"/>
              <a:t>програми</a:t>
            </a:r>
            <a:r>
              <a:rPr lang="ru-RU" sz="1600" dirty="0"/>
              <a:t>;</a:t>
            </a:r>
          </a:p>
          <a:p>
            <a:pPr lvl="0"/>
            <a:r>
              <a:rPr lang="ru-RU" sz="1600" dirty="0" err="1" smtClean="0"/>
              <a:t>навчального</a:t>
            </a:r>
            <a:r>
              <a:rPr lang="ru-RU" sz="1600" dirty="0" smtClean="0"/>
              <a:t> </a:t>
            </a:r>
            <a:r>
              <a:rPr lang="ru-RU" sz="1600" dirty="0"/>
              <a:t>плану;</a:t>
            </a:r>
          </a:p>
          <a:p>
            <a:pPr lvl="0"/>
            <a:r>
              <a:rPr lang="ru-RU" sz="1600" dirty="0" err="1" smtClean="0"/>
              <a:t>річного</a:t>
            </a:r>
            <a:r>
              <a:rPr lang="ru-RU" sz="1600" dirty="0" smtClean="0"/>
              <a:t> </a:t>
            </a:r>
            <a:r>
              <a:rPr lang="ru-RU" sz="1600" dirty="0"/>
              <a:t>плану </a:t>
            </a:r>
            <a:r>
              <a:rPr lang="ru-RU" sz="1600" dirty="0" err="1"/>
              <a:t>роботи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654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2C2C70-2A90-47DD-B4C7-2A4AE87F3363}" type="slidenum">
              <a:rPr lang="uk-UA" smtClean="0"/>
              <a:t>68</a:t>
            </a:fld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" y="4552034"/>
            <a:ext cx="3171669" cy="228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44624"/>
            <a:ext cx="83058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Головні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завдання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поставлені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перед </a:t>
            </a:r>
            <a:r>
              <a:rPr lang="ru-RU" sz="2400" b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гімназією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виконані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створені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належні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умови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для </a:t>
            </a:r>
            <a:r>
              <a:rPr lang="ru-RU" sz="2400" b="1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організації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освітнього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процесу</a:t>
            </a:r>
            <a:endParaRPr lang="ru-RU" sz="24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803" y="1124744"/>
            <a:ext cx="3143250" cy="263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96752"/>
            <a:ext cx="3816424" cy="2664296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25591" y="3927383"/>
            <a:ext cx="3816424" cy="2664296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44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545558"/>
              </p:ext>
            </p:extLst>
          </p:nvPr>
        </p:nvGraphicFramePr>
        <p:xfrm>
          <a:off x="611560" y="1105872"/>
          <a:ext cx="6840759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5789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Роки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Закінчили</a:t>
                      </a:r>
                      <a:r>
                        <a:rPr lang="ru-RU" dirty="0" smtClean="0"/>
                        <a:t> 9 </a:t>
                      </a:r>
                      <a:r>
                        <a:rPr lang="ru-RU" dirty="0" err="1" smtClean="0"/>
                        <a:t>клас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Вступили до 10 </a:t>
                      </a:r>
                      <a:r>
                        <a:rPr lang="ru-RU" dirty="0" err="1" smtClean="0"/>
                        <a:t>класу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Відсоток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789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2012/ 2013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70% 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7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2013/ 2014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62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7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2014/ 2015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75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65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7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2015/ 2016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78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72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7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2016/ 2017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109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65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60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57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2017/ 2018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55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63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30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2018/ 2019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72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57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2019/ 2020</a:t>
                      </a:r>
                      <a:endParaRPr lang="ru-RU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69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57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392488" y="116632"/>
            <a:ext cx="45720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 err="1">
                <a:ln w="127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venture" panose="02000503020000020003" pitchFamily="2" charset="0"/>
              </a:rPr>
              <a:t>П</a:t>
            </a:r>
            <a:r>
              <a:rPr lang="ru-RU" b="1" dirty="0" err="1" smtClean="0">
                <a:ln w="127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venture" panose="02000503020000020003" pitchFamily="2" charset="0"/>
              </a:rPr>
              <a:t>рацевлаштування</a:t>
            </a:r>
            <a:r>
              <a:rPr lang="ru-RU" b="1" dirty="0" smtClean="0">
                <a:ln w="127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venture" panose="02000503020000020003" pitchFamily="2" charset="0"/>
              </a:rPr>
              <a:t> </a:t>
            </a:r>
            <a:r>
              <a:rPr lang="ru-RU" b="1" dirty="0" err="1">
                <a:ln w="127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venture" panose="02000503020000020003" pitchFamily="2" charset="0"/>
              </a:rPr>
              <a:t>випускників</a:t>
            </a:r>
            <a:r>
              <a:rPr lang="ru-RU" b="1" dirty="0">
                <a:ln w="127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venture" panose="02000503020000020003" pitchFamily="2" charset="0"/>
              </a:rPr>
              <a:t> </a:t>
            </a:r>
            <a:endParaRPr lang="ru-RU" b="1" dirty="0" smtClean="0">
              <a:ln w="12700">
                <a:solidFill>
                  <a:schemeClr val="accent1">
                    <a:lumMod val="75000"/>
                  </a:schemeClr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dventure" panose="02000503020000020003" pitchFamily="2" charset="0"/>
            </a:endParaRPr>
          </a:p>
          <a:p>
            <a:r>
              <a:rPr lang="ru-RU" b="1" dirty="0" smtClean="0">
                <a:ln w="127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venture" panose="02000503020000020003" pitchFamily="2" charset="0"/>
              </a:rPr>
              <a:t>9-х </a:t>
            </a:r>
            <a:r>
              <a:rPr lang="ru-RU" b="1" dirty="0" err="1">
                <a:ln w="127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venture" panose="02000503020000020003" pitchFamily="2" charset="0"/>
              </a:rPr>
              <a:t>класів</a:t>
            </a:r>
            <a:r>
              <a:rPr lang="ru-RU" b="1" dirty="0">
                <a:ln w="127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venture" panose="02000503020000020003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3684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1680" y="116632"/>
            <a:ext cx="45720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800" b="1" dirty="0" err="1" smtClean="0">
                <a:ln w="127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venture" panose="02000503020000020003" pitchFamily="2" charset="0"/>
              </a:rPr>
              <a:t>Впровадження</a:t>
            </a:r>
            <a:r>
              <a:rPr lang="ru-RU" sz="2800" b="1" dirty="0" smtClean="0">
                <a:ln w="127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venture" panose="02000503020000020003" pitchFamily="2" charset="0"/>
              </a:rPr>
              <a:t> </a:t>
            </a:r>
            <a:r>
              <a:rPr lang="ru-RU" sz="2800" b="1" dirty="0" err="1" smtClean="0">
                <a:ln w="127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venture" panose="02000503020000020003" pitchFamily="2" charset="0"/>
              </a:rPr>
              <a:t>технологій</a:t>
            </a:r>
            <a:r>
              <a:rPr lang="ru-RU" sz="2800" b="1" dirty="0" smtClean="0">
                <a:ln w="127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venture" panose="02000503020000020003" pitchFamily="2" charset="0"/>
              </a:rPr>
              <a:t> </a:t>
            </a:r>
            <a:r>
              <a:rPr lang="ru-RU" sz="2800" b="1" dirty="0" smtClean="0">
                <a:ln w="127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venture" panose="02000503020000020003" pitchFamily="2" charset="0"/>
              </a:rPr>
              <a:t>НУШ:</a:t>
            </a:r>
            <a:endParaRPr lang="ru-RU" sz="2800" b="1" dirty="0">
              <a:ln w="12700">
                <a:solidFill>
                  <a:schemeClr val="accent1">
                    <a:lumMod val="75000"/>
                  </a:schemeClr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dventure" panose="02000503020000020003" pitchFamily="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9" y="89890"/>
            <a:ext cx="1368152" cy="191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48064" y="764704"/>
            <a:ext cx="3816424" cy="21236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/>
              <a:t>	</a:t>
            </a:r>
            <a:r>
              <a:rPr lang="ru-RU" sz="1600" dirty="0" err="1" smtClean="0"/>
              <a:t>р</a:t>
            </a:r>
            <a:r>
              <a:rPr lang="ru-RU" sz="1800" dirty="0" err="1" smtClean="0"/>
              <a:t>анкові</a:t>
            </a:r>
            <a:r>
              <a:rPr lang="ru-RU" sz="1800" dirty="0" smtClean="0"/>
              <a:t> </a:t>
            </a:r>
            <a:r>
              <a:rPr lang="ru-RU" sz="1800" dirty="0" err="1"/>
              <a:t>зустрічі</a:t>
            </a:r>
            <a:r>
              <a:rPr lang="ru-RU" sz="18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800" dirty="0"/>
              <a:t>	</a:t>
            </a:r>
            <a:r>
              <a:rPr lang="ru-RU" sz="1800" dirty="0" err="1" smtClean="0"/>
              <a:t>кольоровий</a:t>
            </a:r>
            <a:r>
              <a:rPr lang="ru-RU" sz="1800" dirty="0" smtClean="0"/>
              <a:t> </a:t>
            </a:r>
            <a:r>
              <a:rPr lang="ru-RU" sz="1800" dirty="0" err="1"/>
              <a:t>настрій</a:t>
            </a:r>
            <a:r>
              <a:rPr lang="ru-RU" sz="18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800" dirty="0"/>
              <a:t>	</a:t>
            </a:r>
            <a:r>
              <a:rPr lang="ru-RU" sz="1800" dirty="0" err="1" smtClean="0"/>
              <a:t>інтегроване</a:t>
            </a:r>
            <a:r>
              <a:rPr lang="ru-RU" sz="1800" dirty="0" smtClean="0"/>
              <a:t> </a:t>
            </a:r>
            <a:r>
              <a:rPr lang="ru-RU" sz="1800" dirty="0" err="1"/>
              <a:t>навчання</a:t>
            </a:r>
            <a:r>
              <a:rPr lang="ru-RU" sz="18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800" dirty="0"/>
              <a:t>	</a:t>
            </a:r>
            <a:r>
              <a:rPr lang="ru-RU" sz="1800" dirty="0" err="1" smtClean="0"/>
              <a:t>тихе</a:t>
            </a:r>
            <a:r>
              <a:rPr lang="ru-RU" sz="1800" dirty="0" smtClean="0"/>
              <a:t> </a:t>
            </a:r>
            <a:r>
              <a:rPr lang="ru-RU" sz="1800" dirty="0" err="1"/>
              <a:t>читання</a:t>
            </a:r>
            <a:r>
              <a:rPr lang="ru-RU" sz="18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800" dirty="0"/>
              <a:t>	</a:t>
            </a:r>
            <a:r>
              <a:rPr lang="ru-RU" sz="1800" dirty="0" err="1" smtClean="0"/>
              <a:t>проективні</a:t>
            </a:r>
            <a:r>
              <a:rPr lang="ru-RU" sz="1800" dirty="0" smtClean="0"/>
              <a:t> </a:t>
            </a:r>
            <a:r>
              <a:rPr lang="ru-RU" sz="1800" dirty="0" err="1"/>
              <a:t>технології</a:t>
            </a:r>
            <a:r>
              <a:rPr lang="ru-RU" sz="18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800" dirty="0"/>
              <a:t>	</a:t>
            </a:r>
            <a:r>
              <a:rPr lang="ru-RU" sz="1800" dirty="0" err="1" smtClean="0"/>
              <a:t>ігрові</a:t>
            </a:r>
            <a:r>
              <a:rPr lang="ru-RU" sz="1800" dirty="0" smtClean="0"/>
              <a:t> </a:t>
            </a:r>
            <a:r>
              <a:rPr lang="ru-RU" sz="1800" dirty="0" err="1"/>
              <a:t>технології</a:t>
            </a:r>
            <a:r>
              <a:rPr lang="ru-RU" sz="18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800" dirty="0"/>
              <a:t>-	</a:t>
            </a:r>
            <a:r>
              <a:rPr lang="ru-RU" sz="1800" dirty="0" err="1" smtClean="0"/>
              <a:t>інтерактивні</a:t>
            </a:r>
            <a:r>
              <a:rPr lang="ru-RU" sz="1800" dirty="0" smtClean="0"/>
              <a:t> </a:t>
            </a:r>
            <a:r>
              <a:rPr lang="ru-RU" sz="1800" dirty="0" err="1"/>
              <a:t>технології</a:t>
            </a:r>
            <a:r>
              <a:rPr lang="ru-RU" sz="1800" dirty="0"/>
              <a:t>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02" y="2276872"/>
            <a:ext cx="3227512" cy="3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40968"/>
            <a:ext cx="338437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66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92488" y="116632"/>
            <a:ext cx="45720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 err="1" smtClean="0">
                <a:ln w="127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venture" panose="02000503020000020003" pitchFamily="2" charset="0"/>
              </a:rPr>
              <a:t>Дистанц</a:t>
            </a:r>
            <a:r>
              <a:rPr lang="uk-UA" b="1" dirty="0" err="1" smtClean="0">
                <a:ln w="127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venture" panose="02000503020000020003" pitchFamily="2" charset="0"/>
              </a:rPr>
              <a:t>ійне</a:t>
            </a:r>
            <a:r>
              <a:rPr lang="uk-UA" b="1" dirty="0" smtClean="0">
                <a:ln w="127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venture" panose="02000503020000020003" pitchFamily="2" charset="0"/>
              </a:rPr>
              <a:t> навчання</a:t>
            </a:r>
            <a:endParaRPr lang="ru-RU" b="1" dirty="0">
              <a:ln w="12700">
                <a:solidFill>
                  <a:schemeClr val="accent1">
                    <a:lumMod val="75000"/>
                  </a:schemeClr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dventure" panose="02000503020000020003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2471936" cy="129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6" y="1628800"/>
            <a:ext cx="3432043" cy="193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62435"/>
            <a:ext cx="3552056" cy="173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24944"/>
            <a:ext cx="3625205" cy="175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2183904" cy="266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625474"/>
            <a:ext cx="2529445" cy="181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055740"/>
      </p:ext>
    </p:extLst>
  </p:cSld>
  <p:clrMapOvr>
    <a:masterClrMapping/>
  </p:clrMapOvr>
</p:sld>
</file>

<file path=ppt/theme/theme1.xml><?xml version="1.0" encoding="utf-8"?>
<a:theme xmlns:a="http://schemas.openxmlformats.org/drawingml/2006/main" name="155">
  <a:themeElements>
    <a:clrScheme name="powerpoint-template-24 6">
      <a:dk1>
        <a:srgbClr val="4D4D4D"/>
      </a:dk1>
      <a:lt1>
        <a:srgbClr val="FFFFFF"/>
      </a:lt1>
      <a:dk2>
        <a:srgbClr val="4D4D4D"/>
      </a:dk2>
      <a:lt2>
        <a:srgbClr val="7FCC6A"/>
      </a:lt2>
      <a:accent1>
        <a:srgbClr val="5DBF62"/>
      </a:accent1>
      <a:accent2>
        <a:srgbClr val="7CCD6F"/>
      </a:accent2>
      <a:accent3>
        <a:srgbClr val="FFFFFF"/>
      </a:accent3>
      <a:accent4>
        <a:srgbClr val="404040"/>
      </a:accent4>
      <a:accent5>
        <a:srgbClr val="B6DCB7"/>
      </a:accent5>
      <a:accent6>
        <a:srgbClr val="70BA64"/>
      </a:accent6>
      <a:hlink>
        <a:srgbClr val="48AE52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2C86AA"/>
        </a:lt2>
        <a:accent1>
          <a:srgbClr val="4B782A"/>
        </a:accent1>
        <a:accent2>
          <a:srgbClr val="38AFD0"/>
        </a:accent2>
        <a:accent3>
          <a:srgbClr val="FFFFFF"/>
        </a:accent3>
        <a:accent4>
          <a:srgbClr val="404040"/>
        </a:accent4>
        <a:accent5>
          <a:srgbClr val="B1BEAC"/>
        </a:accent5>
        <a:accent6>
          <a:srgbClr val="329EBC"/>
        </a:accent6>
        <a:hlink>
          <a:srgbClr val="9DBC2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93CB6A"/>
        </a:lt2>
        <a:accent1>
          <a:srgbClr val="71BE5E"/>
        </a:accent1>
        <a:accent2>
          <a:srgbClr val="A0CD6E"/>
        </a:accent2>
        <a:accent3>
          <a:srgbClr val="FFFFFF"/>
        </a:accent3>
        <a:accent4>
          <a:srgbClr val="404040"/>
        </a:accent4>
        <a:accent5>
          <a:srgbClr val="BBDBB6"/>
        </a:accent5>
        <a:accent6>
          <a:srgbClr val="91BA63"/>
        </a:accent6>
        <a:hlink>
          <a:srgbClr val="6BAB4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7FCC6A"/>
        </a:lt2>
        <a:accent1>
          <a:srgbClr val="5DBF62"/>
        </a:accent1>
        <a:accent2>
          <a:srgbClr val="7CCD6F"/>
        </a:accent2>
        <a:accent3>
          <a:srgbClr val="FFFFFF"/>
        </a:accent3>
        <a:accent4>
          <a:srgbClr val="404040"/>
        </a:accent4>
        <a:accent5>
          <a:srgbClr val="B6DCB7"/>
        </a:accent5>
        <a:accent6>
          <a:srgbClr val="70BA64"/>
        </a:accent6>
        <a:hlink>
          <a:srgbClr val="48AE5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155</Template>
  <TotalTime>1083</TotalTime>
  <Words>2023</Words>
  <Application>Microsoft Office PowerPoint</Application>
  <PresentationFormat>Екран (4:3)</PresentationFormat>
  <Paragraphs>689</Paragraphs>
  <Slides>68</Slides>
  <Notes>30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68</vt:i4>
      </vt:variant>
    </vt:vector>
  </HeadingPairs>
  <TitlesOfParts>
    <vt:vector size="81" baseType="lpstr">
      <vt:lpstr>Adventure</vt:lpstr>
      <vt:lpstr>Arial</vt:lpstr>
      <vt:lpstr>Book Antiqua</vt:lpstr>
      <vt:lpstr>Calibri</vt:lpstr>
      <vt:lpstr>Cleopatra</vt:lpstr>
      <vt:lpstr>Impact</vt:lpstr>
      <vt:lpstr>Microsoft Sans Serif</vt:lpstr>
      <vt:lpstr>Monotype Corsiva</vt:lpstr>
      <vt:lpstr>Times New Roman</vt:lpstr>
      <vt:lpstr>Topaz</vt:lpstr>
      <vt:lpstr>Verdana</vt:lpstr>
      <vt:lpstr>Wingdings</vt:lpstr>
      <vt:lpstr>155</vt:lpstr>
      <vt:lpstr>ЗВІТ  ДИРЕКТОРА  хг №172  Уткіної О.А. про діяльність  у 2019/2020 н.р. 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Виховна система гімназії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Традиційні загальношкільні виховні заходи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 ДИРЕКТОРА  хг №172  Уткіної О.А. про діяльність у  2019/2020 н.р.</dc:title>
  <dc:creator>lromen</dc:creator>
  <cp:lastModifiedBy>Alexx</cp:lastModifiedBy>
  <cp:revision>87</cp:revision>
  <cp:lastPrinted>2020-06-05T11:54:19Z</cp:lastPrinted>
  <dcterms:created xsi:type="dcterms:W3CDTF">2020-06-03T08:01:33Z</dcterms:created>
  <dcterms:modified xsi:type="dcterms:W3CDTF">2020-06-15T11:29:07Z</dcterms:modified>
</cp:coreProperties>
</file>