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3" r:id="rId6"/>
    <p:sldId id="262" r:id="rId7"/>
    <p:sldId id="268" r:id="rId8"/>
    <p:sldId id="269" r:id="rId9"/>
    <p:sldId id="270" r:id="rId10"/>
    <p:sldId id="277" r:id="rId11"/>
    <p:sldId id="278" r:id="rId12"/>
    <p:sldId id="280" r:id="rId13"/>
    <p:sldId id="285" r:id="rId14"/>
    <p:sldId id="323" r:id="rId15"/>
    <p:sldId id="290" r:id="rId16"/>
    <p:sldId id="292" r:id="rId17"/>
    <p:sldId id="293" r:id="rId18"/>
    <p:sldId id="301" r:id="rId19"/>
    <p:sldId id="295" r:id="rId20"/>
    <p:sldId id="296" r:id="rId21"/>
    <p:sldId id="297" r:id="rId22"/>
    <p:sldId id="303" r:id="rId23"/>
    <p:sldId id="305" r:id="rId24"/>
    <p:sldId id="308" r:id="rId25"/>
    <p:sldId id="309" r:id="rId26"/>
    <p:sldId id="311" r:id="rId27"/>
    <p:sldId id="313" r:id="rId28"/>
    <p:sldId id="319" r:id="rId29"/>
    <p:sldId id="3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FFFF"/>
    <a:srgbClr val="FF5757"/>
    <a:srgbClr val="3333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2A6C7-85D5-4CA7-86DB-E40EC9C7CAB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BF5EA-5D5A-45AB-856A-6697F0A0C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F5EA-5D5A-45AB-856A-6697F0A0CDD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61FEC1-A88D-400E-A83A-C0DBE136D83B}" type="datetimeFigureOut">
              <a:rPr lang="uk-UA" smtClean="0"/>
              <a:pPr/>
              <a:t>13.11.2017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388843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Cambria" pitchFamily="18" charset="0"/>
              </a:rPr>
              <a:t/>
            </a:r>
            <a:br>
              <a:rPr lang="uk-UA" sz="4000" b="1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b="1" dirty="0" smtClean="0">
                <a:latin typeface="Cambria" pitchFamily="18" charset="0"/>
              </a:rPr>
              <a:t> </a:t>
            </a:r>
            <a:br>
              <a:rPr lang="uk-UA" sz="4000" b="1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/>
            </a:r>
            <a:br>
              <a:rPr lang="uk-UA" sz="4000" dirty="0" smtClean="0">
                <a:latin typeface="Cambria" pitchFamily="18" charset="0"/>
              </a:rPr>
            </a:br>
            <a:r>
              <a:rPr lang="uk-UA" sz="5400" b="1" dirty="0" smtClean="0">
                <a:solidFill>
                  <a:srgbClr val="FF9900"/>
                </a:solidFill>
                <a:latin typeface="Arial Black" pitchFamily="34" charset="0"/>
              </a:rPr>
              <a:t>ПРО  ПІДСУМКИ  УЧАСТІ </a:t>
            </a:r>
            <a:br>
              <a:rPr lang="uk-UA" sz="54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uk-UA" sz="5400" b="1" dirty="0" smtClean="0">
                <a:solidFill>
                  <a:srgbClr val="FF9900"/>
                </a:solidFill>
                <a:latin typeface="Arial Black" pitchFamily="34" charset="0"/>
              </a:rPr>
              <a:t>ГІМНАЗІЇ </a:t>
            </a:r>
            <a:r>
              <a:rPr lang="ru-RU" sz="5400" b="1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uk-UA" sz="5400" b="1" dirty="0" smtClean="0">
                <a:solidFill>
                  <a:srgbClr val="FF9900"/>
                </a:solidFill>
                <a:latin typeface="Arial Black" pitchFamily="34" charset="0"/>
              </a:rPr>
              <a:t>В  ЗНО 2017 РОКУ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> 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endParaRPr lang="uk-UA" sz="40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280920" cy="1777970"/>
          </a:xfrm>
        </p:spPr>
        <p:txBody>
          <a:bodyPr>
            <a:noAutofit/>
          </a:bodyPr>
          <a:lstStyle/>
          <a:p>
            <a:pPr algn="ctr"/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Заступник директора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навчальної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роботи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ДОМОКОШ О.А.</a:t>
            </a:r>
            <a:endParaRPr lang="uk-UA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8501122" cy="5557870"/>
        </p:xfrm>
        <a:graphic>
          <a:graphicData uri="http://schemas.openxmlformats.org/drawingml/2006/table">
            <a:tbl>
              <a:tblPr/>
              <a:tblGrid>
                <a:gridCol w="2458980"/>
                <a:gridCol w="1826694"/>
                <a:gridCol w="2388785"/>
                <a:gridCol w="1826663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34,14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41,67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51,72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51,92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20,59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58,07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НВК "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Ліцей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Професіонал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58,33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23,53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Гімназія ОЧАГ"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 "Лєствіца"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61,54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29,73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64,28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31,43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76,93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31,58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865757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67822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79"/>
            <a:ext cx="8715404" cy="580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87425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7848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868537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86951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000108"/>
          <a:ext cx="8501122" cy="5090160"/>
        </p:xfrm>
        <a:graphic>
          <a:graphicData uri="http://schemas.openxmlformats.org/drawingml/2006/table">
            <a:tbl>
              <a:tblPr/>
              <a:tblGrid>
                <a:gridCol w="3487640"/>
                <a:gridCol w="1227268"/>
                <a:gridCol w="2500330"/>
                <a:gridCol w="1285884"/>
              </a:tblGrid>
              <a:tr h="422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% від загальної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к-ті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36,36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36,67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8,33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39,28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13,89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 "Лєствіца"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17,64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40,74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22,58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43,34</a:t>
                      </a: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43,75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НВК "Ліцей Професіонал"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44,44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"Гімназія ОЧАГ"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27,27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45,29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29,17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46,35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48,39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32,14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8629354" cy="59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3800512"/>
              </p:ext>
            </p:extLst>
          </p:nvPr>
        </p:nvGraphicFramePr>
        <p:xfrm>
          <a:off x="323528" y="1052736"/>
          <a:ext cx="8136904" cy="5625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1"/>
                <a:gridCol w="1657518"/>
                <a:gridCol w="2109567"/>
                <a:gridCol w="1657518"/>
              </a:tblGrid>
              <a:tr h="528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Назва ЗНЗ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% від загальної к-ті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Назва ЗНЗ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% від загальної к-ті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170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13,34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55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48,08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НВК "</a:t>
                      </a:r>
                      <a:r>
                        <a:rPr lang="ru-RU" sz="1800" b="1" dirty="0" err="1">
                          <a:effectLst/>
                          <a:latin typeface="+mn-lt"/>
                          <a:cs typeface="Times New Roman" pitchFamily="18" charset="0"/>
                        </a:rPr>
                        <a:t>Ліцей</a:t>
                      </a: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+mn-lt"/>
                          <a:cs typeface="Times New Roman" pitchFamily="18" charset="0"/>
                        </a:rPr>
                        <a:t>Професіонал</a:t>
                      </a: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"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16,66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ХЛ № 107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51,92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110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16,67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164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53,57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100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24,24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134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55,56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158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30,77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62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56,95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  <a:cs typeface="Times New Roman" pitchFamily="18" charset="0"/>
                        </a:rPr>
                        <a:t>ХПАХЛ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31,25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СЕПШ ХГУ "НУА"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57,14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52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33,34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ХПЛ № 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58,82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ХТЛ № 9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35,71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166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59,26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165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1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60,87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ХП НВК "Гімназія ОЧАГ"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37,93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65,31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37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42,86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133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69,39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36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43,9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Школа "Лєствіца"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76,47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44,44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86,67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ХГ № 172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47,83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049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86309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8643966" cy="61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643966" cy="62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66"/>
            <a:ext cx="8643966" cy="604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90488"/>
            <a:ext cx="74295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61913"/>
            <a:ext cx="74199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3"/>
            <a:ext cx="9144000" cy="43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313"/>
            <a:ext cx="8637330" cy="62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2" y="1196752"/>
          <a:ext cx="8064897" cy="5400600"/>
        </p:xfrm>
        <a:graphic>
          <a:graphicData uri="http://schemas.openxmlformats.org/drawingml/2006/table">
            <a:tbl>
              <a:tblPr/>
              <a:tblGrid>
                <a:gridCol w="339900"/>
                <a:gridCol w="1282349"/>
                <a:gridCol w="741601"/>
                <a:gridCol w="1158750"/>
                <a:gridCol w="370801"/>
                <a:gridCol w="1745848"/>
                <a:gridCol w="1189649"/>
                <a:gridCol w="1235999"/>
              </a:tblGrid>
              <a:tr h="1028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 ЗЗСО (скорочено)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Взяли участь у ЗНО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Учні, які отримали від 160 балів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 ЗЗСО (скорочено)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Взяли участь у ЗНО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Учні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отримали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160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балів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ХПЛ № 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133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85,72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134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ХТЛ № 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158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164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165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36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166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37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52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172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83,33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55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"Гімназія ОЧАГ"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62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"</a:t>
                      </a:r>
                      <a:r>
                        <a:rPr lang="uk-UA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Лєствіца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СЕПШ "НУА"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ХЛ № 107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46,67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ХПАХЛ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512184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Початковий  рівень  знань  з  п’яти  предметів  виявили  окремі учні майже  всіх  навчальних  закладів: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п’яти  предметів – ХСШ № 62 та ХЗОШ № 165;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чотирьох  предметів – ЗЗСО №№ 5, 17, 36, 37, 55, 100, 158, «НУА»;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трьох  предметів  –  ХТЛ № 9;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двох  предметів – ЗЗСО №№ 4, 52, 107, 110, 133, 134, 164, 166, ХПАХЛ;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одного  предмета – ЗЗСО №№ 170, 172, «ОЧАГ».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  в  чотирьох  закладах – ХГ №1, ХСШ № 16, школа «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Лєствіца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та ліцеї «Професіонал»  усі  учні  з  усіх предметів  подолали поріг «склав/не склав».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858867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8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4864"/>
            <a:ext cx="8607444" cy="50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4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5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7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643966" cy="638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86055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0"/>
          <a:ext cx="7674076" cy="6858000"/>
        </p:xfrm>
        <a:graphic>
          <a:graphicData uri="http://schemas.openxmlformats.org/drawingml/2006/table">
            <a:tbl>
              <a:tblPr/>
              <a:tblGrid>
                <a:gridCol w="463511"/>
                <a:gridCol w="2307381"/>
                <a:gridCol w="2235275"/>
                <a:gridCol w="2667909"/>
              </a:tblGrid>
              <a:tr h="415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134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ХГ № 172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ХГ № 172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Лєствіца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_м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7848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862</Words>
  <Application>Microsoft Office PowerPoint</Application>
  <PresentationFormat>Экран (4:3)</PresentationFormat>
  <Paragraphs>389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                ПРО  ПІДСУМКИ  УЧАСТІ  ГІМНАЗІЇ  В  ЗНО 2017 РОКУ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АНГЛІЙСЬКА МОВА</vt:lpstr>
      <vt:lpstr>АНГЛІЙСЬКА МОВА</vt:lpstr>
      <vt:lpstr>БІОЛОГІЯ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36</cp:revision>
  <dcterms:created xsi:type="dcterms:W3CDTF">2017-10-23T12:46:38Z</dcterms:created>
  <dcterms:modified xsi:type="dcterms:W3CDTF">2017-11-13T13:30:54Z</dcterms:modified>
</cp:coreProperties>
</file>