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24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червоний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50" y="-10518"/>
            <a:ext cx="9169650" cy="69573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8695" y="770240"/>
            <a:ext cx="864096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Небезпечні ігри</a:t>
            </a:r>
          </a:p>
          <a:p>
            <a:pPr algn="ctr"/>
            <a:r>
              <a:rPr lang="uk-UA" sz="9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наших дітей</a:t>
            </a:r>
            <a:endParaRPr lang="ru-RU" sz="96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4581128"/>
            <a:ext cx="3110088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endParaRPr lang="uk-UA" sz="2800" b="1" cap="none" spc="150" dirty="0" smtClean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224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0.joyreactor.cc/pics/post/full/%D0%BF%D0%B5%D1%81%D0%BE%D1%87%D0%BD%D0%B8%D1%86%D0%B0-%D0%B2-%D0%BA%D0%BE%D0%BC%D0%B5%D0%BD%D1%82%D0%B0%D1%80%D0%B8%D1%8F%D1%85-%D0%B5%D1%89%D1%91-%D0%BE%D0%B1%D0%BE%D0%B8-%D0%BD%D0%B0-%D1%80%D0%B0%D0%B1%D0%BE%D1%87%D0%B8%D0%B9-%D1%81%D1%82%D0%BE%D0%BB-13922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49080"/>
            <a:ext cx="8435280" cy="201622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dirty="0">
                <a:solidFill>
                  <a:srgbClr val="FFFF00"/>
                </a:solidFill>
              </a:rPr>
              <a:t>Це таке випробування, коли діти пропадають на цілу добу, не сказавши нікому ні слова. </a:t>
            </a:r>
            <a:r>
              <a:rPr lang="uk-UA" dirty="0">
                <a:solidFill>
                  <a:schemeClr val="bg1"/>
                </a:solidFill>
              </a:rPr>
              <a:t>На наступний день повертаються як ні в чому не бувало. Перші інциденти з </a:t>
            </a:r>
            <a:r>
              <a:rPr lang="uk-UA" dirty="0" err="1">
                <a:solidFill>
                  <a:schemeClr val="bg1"/>
                </a:solidFill>
              </a:rPr>
              <a:t>пропажею</a:t>
            </a:r>
            <a:r>
              <a:rPr lang="uk-UA" dirty="0">
                <a:solidFill>
                  <a:schemeClr val="bg1"/>
                </a:solidFill>
              </a:rPr>
              <a:t> школярів вже відбулися і у нас - в Київській області.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6632"/>
            <a:ext cx="8712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"</a:t>
            </a: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Зникнути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на 24 </a:t>
            </a: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години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"</a:t>
            </a:r>
          </a:p>
        </p:txBody>
      </p:sp>
      <p:pic>
        <p:nvPicPr>
          <p:cNvPr id="10242" name="Picture 2" descr="Картинки по запросу исчезновение на 24 ча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212" y="980728"/>
            <a:ext cx="4777600" cy="30135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50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joyreactor.cc/pics/post/full/%D0%BF%D0%B5%D1%81%D0%BE%D1%87%D0%BD%D0%B8%D1%86%D0%B0-%D0%B2-%D0%BA%D0%BE%D0%BC%D0%B5%D0%BD%D1%82%D0%B0%D1%80%D0%B8%D1%8F%D1%85-%D0%B5%D1%89%D1%91-%D0%BE%D0%B1%D0%BE%D0%B8-%D0%BD%D0%B0-%D1%80%D0%B0%D0%B1%D0%BE%D1%87%D0%B8%D0%B9-%D1%81%D1%82%D0%BE%D0%BB-13922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52928" cy="24048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rgbClr val="FFFF00"/>
                </a:solidFill>
              </a:rPr>
              <a:t>ОФІЦІЙНО!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"За </a:t>
            </a:r>
            <a:r>
              <a:rPr lang="ru-RU" dirty="0" err="1">
                <a:solidFill>
                  <a:srgbClr val="FFFF00"/>
                </a:solidFill>
              </a:rPr>
              <a:t>групами</a:t>
            </a:r>
            <a:r>
              <a:rPr lang="ru-RU" dirty="0">
                <a:solidFill>
                  <a:srgbClr val="FFFF00"/>
                </a:solidFill>
              </a:rPr>
              <a:t> стоять </a:t>
            </a:r>
            <a:r>
              <a:rPr lang="ru-RU" dirty="0" err="1">
                <a:solidFill>
                  <a:srgbClr val="FFFF00"/>
                </a:solidFill>
              </a:rPr>
              <a:t>підготовлені</a:t>
            </a:r>
            <a:r>
              <a:rPr lang="ru-RU" dirty="0">
                <a:solidFill>
                  <a:srgbClr val="FFFF00"/>
                </a:solidFill>
              </a:rPr>
              <a:t> люди"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772816"/>
            <a:ext cx="754258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Ми </a:t>
            </a:r>
            <a:r>
              <a:rPr lang="ru-RU" sz="2000" b="1" dirty="0" err="1">
                <a:solidFill>
                  <a:schemeClr val="bg1"/>
                </a:solidFill>
              </a:rPr>
              <a:t>відстежуємо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такі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групи</a:t>
            </a:r>
            <a:r>
              <a:rPr lang="ru-RU" sz="2000" b="1" dirty="0">
                <a:solidFill>
                  <a:schemeClr val="bg1"/>
                </a:solidFill>
              </a:rPr>
              <a:t>, але, </a:t>
            </a:r>
            <a:r>
              <a:rPr lang="ru-RU" sz="2000" b="1" dirty="0" err="1">
                <a:solidFill>
                  <a:schemeClr val="bg1"/>
                </a:solidFill>
              </a:rPr>
              <a:t>оскільки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їх</a:t>
            </a:r>
            <a:r>
              <a:rPr lang="ru-RU" sz="2000" b="1" dirty="0">
                <a:solidFill>
                  <a:schemeClr val="bg1"/>
                </a:solidFill>
              </a:rPr>
              <a:t> основною провайдер </a:t>
            </a:r>
            <a:r>
              <a:rPr lang="ru-RU" sz="2000" b="1" dirty="0" err="1">
                <a:solidFill>
                  <a:schemeClr val="bg1"/>
                </a:solidFill>
              </a:rPr>
              <a:t>зареєстрований</a:t>
            </a:r>
            <a:r>
              <a:rPr lang="ru-RU" sz="2000" b="1" dirty="0">
                <a:solidFill>
                  <a:schemeClr val="bg1"/>
                </a:solidFill>
              </a:rPr>
              <a:t> не в </a:t>
            </a:r>
            <a:r>
              <a:rPr lang="ru-RU" sz="2000" b="1" dirty="0" err="1">
                <a:solidFill>
                  <a:schemeClr val="bg1"/>
                </a:solidFill>
              </a:rPr>
              <a:t>Україні</a:t>
            </a:r>
            <a:r>
              <a:rPr lang="ru-RU" sz="2000" b="1" dirty="0">
                <a:solidFill>
                  <a:schemeClr val="bg1"/>
                </a:solidFill>
              </a:rPr>
              <a:t>, не </a:t>
            </a:r>
            <a:r>
              <a:rPr lang="ru-RU" sz="2000" b="1" dirty="0" err="1">
                <a:solidFill>
                  <a:schemeClr val="bg1"/>
                </a:solidFill>
              </a:rPr>
              <a:t>можемо</a:t>
            </a:r>
            <a:r>
              <a:rPr lang="ru-RU" sz="2000" b="1" dirty="0">
                <a:solidFill>
                  <a:schemeClr val="bg1"/>
                </a:solidFill>
              </a:rPr>
              <a:t> на них </a:t>
            </a:r>
            <a:r>
              <a:rPr lang="ru-RU" sz="2000" b="1" dirty="0" err="1">
                <a:solidFill>
                  <a:schemeClr val="bg1"/>
                </a:solidFill>
              </a:rPr>
              <a:t>вплинути</a:t>
            </a:r>
            <a:r>
              <a:rPr lang="ru-RU" sz="2000" b="1" dirty="0">
                <a:solidFill>
                  <a:schemeClr val="bg1"/>
                </a:solidFill>
              </a:rPr>
              <a:t>. Ми </a:t>
            </a:r>
            <a:r>
              <a:rPr lang="ru-RU" sz="2000" b="1" dirty="0" err="1">
                <a:solidFill>
                  <a:schemeClr val="bg1"/>
                </a:solidFill>
              </a:rPr>
              <a:t>прийшли</a:t>
            </a:r>
            <a:r>
              <a:rPr lang="ru-RU" sz="2000" b="1" dirty="0">
                <a:solidFill>
                  <a:schemeClr val="bg1"/>
                </a:solidFill>
              </a:rPr>
              <a:t> до </a:t>
            </a:r>
            <a:r>
              <a:rPr lang="ru-RU" sz="2000" b="1" dirty="0" err="1">
                <a:solidFill>
                  <a:schemeClr val="bg1"/>
                </a:solidFill>
              </a:rPr>
              <a:t>висновку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що</a:t>
            </a:r>
            <a:r>
              <a:rPr lang="ru-RU" sz="2000" b="1" dirty="0">
                <a:solidFill>
                  <a:schemeClr val="bg1"/>
                </a:solidFill>
              </a:rPr>
              <a:t> за </a:t>
            </a:r>
            <a:r>
              <a:rPr lang="ru-RU" sz="2000" b="1" dirty="0" err="1">
                <a:solidFill>
                  <a:schemeClr val="bg1"/>
                </a:solidFill>
              </a:rPr>
              <a:t>групами</a:t>
            </a:r>
            <a:r>
              <a:rPr lang="ru-RU" sz="2000" b="1" dirty="0">
                <a:solidFill>
                  <a:schemeClr val="bg1"/>
                </a:solidFill>
              </a:rPr>
              <a:t> стоять </a:t>
            </a:r>
            <a:r>
              <a:rPr lang="ru-RU" sz="2000" b="1" dirty="0" err="1">
                <a:solidFill>
                  <a:schemeClr val="bg1"/>
                </a:solidFill>
              </a:rPr>
              <a:t>спеціально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підготовлені</a:t>
            </a:r>
            <a:r>
              <a:rPr lang="ru-RU" sz="2000" b="1" dirty="0">
                <a:solidFill>
                  <a:schemeClr val="bg1"/>
                </a:solidFill>
              </a:rPr>
              <a:t> люди, </a:t>
            </a:r>
            <a:r>
              <a:rPr lang="ru-RU" sz="2000" b="1" dirty="0" err="1">
                <a:solidFill>
                  <a:schemeClr val="bg1"/>
                </a:solidFill>
              </a:rPr>
              <a:t>котрі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маніпулюють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особистістю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дитини</a:t>
            </a:r>
            <a:r>
              <a:rPr lang="ru-RU" sz="2000" b="1" dirty="0">
                <a:solidFill>
                  <a:schemeClr val="bg1"/>
                </a:solidFill>
              </a:rPr>
              <a:t>. Вони </a:t>
            </a:r>
            <a:r>
              <a:rPr lang="ru-RU" sz="2000" b="1" dirty="0" err="1">
                <a:solidFill>
                  <a:schemeClr val="bg1"/>
                </a:solidFill>
              </a:rPr>
              <a:t>відстежують</a:t>
            </a:r>
            <a:r>
              <a:rPr lang="ru-RU" sz="2000" b="1" dirty="0">
                <a:solidFill>
                  <a:schemeClr val="bg1"/>
                </a:solidFill>
              </a:rPr>
              <a:t> тих, </a:t>
            </a:r>
            <a:r>
              <a:rPr lang="ru-RU" sz="2000" b="1" dirty="0" err="1">
                <a:solidFill>
                  <a:schemeClr val="bg1"/>
                </a:solidFill>
              </a:rPr>
              <a:t>хто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хоче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потрапити</a:t>
            </a:r>
            <a:r>
              <a:rPr lang="ru-RU" sz="2000" b="1" dirty="0">
                <a:solidFill>
                  <a:schemeClr val="bg1"/>
                </a:solidFill>
              </a:rPr>
              <a:t> в </a:t>
            </a:r>
            <a:r>
              <a:rPr lang="ru-RU" sz="2000" b="1" dirty="0" err="1">
                <a:solidFill>
                  <a:schemeClr val="bg1"/>
                </a:solidFill>
              </a:rPr>
              <a:t>групу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  <a:r>
              <a:rPr lang="ru-RU" sz="2000" b="1" dirty="0" err="1">
                <a:solidFill>
                  <a:srgbClr val="FFFF00"/>
                </a:solidFill>
              </a:rPr>
              <a:t>Під</a:t>
            </a:r>
            <a:r>
              <a:rPr lang="ru-RU" sz="2000" b="1" dirty="0">
                <a:solidFill>
                  <a:srgbClr val="FFFF00"/>
                </a:solidFill>
              </a:rPr>
              <a:t> час </a:t>
            </a:r>
            <a:r>
              <a:rPr lang="ru-RU" sz="2000" b="1" dirty="0" err="1">
                <a:solidFill>
                  <a:srgbClr val="FFFF00"/>
                </a:solidFill>
              </a:rPr>
              <a:t>бесіди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задають</a:t>
            </a:r>
            <a:r>
              <a:rPr lang="ru-RU" sz="2000" b="1" dirty="0">
                <a:solidFill>
                  <a:srgbClr val="FFFF00"/>
                </a:solidFill>
              </a:rPr>
              <a:t> "правильно </a:t>
            </a:r>
            <a:r>
              <a:rPr lang="ru-RU" sz="2000" b="1" dirty="0" err="1">
                <a:solidFill>
                  <a:srgbClr val="FFFF00"/>
                </a:solidFill>
              </a:rPr>
              <a:t>питання</a:t>
            </a:r>
            <a:r>
              <a:rPr lang="ru-RU" sz="2000" b="1" dirty="0">
                <a:solidFill>
                  <a:srgbClr val="FFFF00"/>
                </a:solidFill>
              </a:rPr>
              <a:t>" і </a:t>
            </a:r>
            <a:r>
              <a:rPr lang="ru-RU" sz="2000" b="1" dirty="0" err="1">
                <a:solidFill>
                  <a:srgbClr val="FFFF00"/>
                </a:solidFill>
              </a:rPr>
              <a:t>намагаються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перевірити</a:t>
            </a:r>
            <a:r>
              <a:rPr lang="ru-RU" sz="2000" b="1" dirty="0">
                <a:solidFill>
                  <a:srgbClr val="FFFF00"/>
                </a:solidFill>
              </a:rPr>
              <a:t>, з ким </a:t>
            </a:r>
            <a:r>
              <a:rPr lang="ru-RU" sz="2000" b="1" dirty="0" err="1">
                <a:solidFill>
                  <a:srgbClr val="FFFF00"/>
                </a:solidFill>
              </a:rPr>
              <a:t>дитина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спілкується</a:t>
            </a:r>
            <a:r>
              <a:rPr lang="ru-RU" sz="2000" b="1" dirty="0">
                <a:solidFill>
                  <a:srgbClr val="FFFF00"/>
                </a:solidFill>
              </a:rPr>
              <a:t>, </a:t>
            </a:r>
            <a:r>
              <a:rPr lang="ru-RU" sz="2000" b="1" dirty="0" err="1">
                <a:solidFill>
                  <a:srgbClr val="FFFF00"/>
                </a:solidFill>
              </a:rPr>
              <a:t>які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відносини</a:t>
            </a:r>
            <a:r>
              <a:rPr lang="ru-RU" sz="2000" b="1" dirty="0">
                <a:solidFill>
                  <a:srgbClr val="FFFF00"/>
                </a:solidFill>
              </a:rPr>
              <a:t> з </a:t>
            </a:r>
            <a:r>
              <a:rPr lang="ru-RU" sz="2000" b="1" dirty="0" err="1">
                <a:solidFill>
                  <a:srgbClr val="FFFF00"/>
                </a:solidFill>
              </a:rPr>
              <a:t>близькими</a:t>
            </a:r>
            <a:r>
              <a:rPr lang="ru-RU" sz="2000" b="1" dirty="0">
                <a:solidFill>
                  <a:srgbClr val="FFFF00"/>
                </a:solidFill>
              </a:rPr>
              <a:t>. </a:t>
            </a:r>
            <a:r>
              <a:rPr lang="ru-RU" sz="2000" b="1" dirty="0" err="1">
                <a:solidFill>
                  <a:schemeClr val="bg1"/>
                </a:solidFill>
              </a:rPr>
              <a:t>Природно</a:t>
            </a:r>
            <a:r>
              <a:rPr lang="ru-RU" sz="2000" b="1" dirty="0">
                <a:solidFill>
                  <a:schemeClr val="bg1"/>
                </a:solidFill>
              </a:rPr>
              <a:t>, і </a:t>
            </a:r>
            <a:r>
              <a:rPr lang="ru-RU" sz="2000" b="1" dirty="0" err="1">
                <a:solidFill>
                  <a:srgbClr val="FFFF00"/>
                </a:solidFill>
              </a:rPr>
              <a:t>набирають</a:t>
            </a:r>
            <a:r>
              <a:rPr lang="ru-RU" sz="2000" b="1" dirty="0">
                <a:solidFill>
                  <a:srgbClr val="FFFF00"/>
                </a:solidFill>
              </a:rPr>
              <a:t> тих, </a:t>
            </a:r>
            <a:r>
              <a:rPr lang="ru-RU" sz="2000" b="1" dirty="0" err="1">
                <a:solidFill>
                  <a:srgbClr val="FFFF00"/>
                </a:solidFill>
              </a:rPr>
              <a:t>хто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більш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закритий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- </a:t>
            </a:r>
            <a:r>
              <a:rPr lang="ru-RU" sz="2000" b="1" dirty="0" err="1">
                <a:solidFill>
                  <a:schemeClr val="bg1"/>
                </a:solidFill>
              </a:rPr>
              <a:t>це</a:t>
            </a:r>
            <a:r>
              <a:rPr lang="ru-RU" sz="2000" b="1" dirty="0">
                <a:solidFill>
                  <a:schemeClr val="bg1"/>
                </a:solidFill>
              </a:rPr>
              <a:t> для них </a:t>
            </a:r>
            <a:r>
              <a:rPr lang="ru-RU" sz="2000" b="1" dirty="0" err="1">
                <a:solidFill>
                  <a:schemeClr val="bg1"/>
                </a:solidFill>
              </a:rPr>
              <a:t>цільова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аудиторія</a:t>
            </a:r>
            <a:r>
              <a:rPr lang="ru-RU" sz="2000" b="1" dirty="0">
                <a:solidFill>
                  <a:schemeClr val="bg1"/>
                </a:solidFill>
              </a:rPr>
              <a:t>, - </a:t>
            </a:r>
            <a:r>
              <a:rPr lang="ru-RU" sz="2000" b="1" dirty="0" err="1">
                <a:solidFill>
                  <a:schemeClr val="bg1"/>
                </a:solidFill>
              </a:rPr>
              <a:t>розповіла</a:t>
            </a:r>
            <a:r>
              <a:rPr lang="ru-RU" sz="2000" b="1" dirty="0">
                <a:solidFill>
                  <a:schemeClr val="bg1"/>
                </a:solidFill>
              </a:rPr>
              <a:t> "КП" в </a:t>
            </a:r>
            <a:r>
              <a:rPr lang="ru-RU" sz="2000" b="1" dirty="0" err="1">
                <a:solidFill>
                  <a:schemeClr val="bg1"/>
                </a:solidFill>
              </a:rPr>
              <a:t>Україні</a:t>
            </a:r>
            <a:r>
              <a:rPr lang="ru-RU" sz="2000" b="1" dirty="0">
                <a:solidFill>
                  <a:schemeClr val="bg1"/>
                </a:solidFill>
              </a:rPr>
              <a:t> "начальник </a:t>
            </a:r>
            <a:r>
              <a:rPr lang="ru-RU" sz="2000" b="1" dirty="0" err="1">
                <a:solidFill>
                  <a:schemeClr val="bg1"/>
                </a:solidFill>
              </a:rPr>
              <a:t>відділу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ювенальної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превенції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Київського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управління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поліції</a:t>
            </a:r>
            <a:r>
              <a:rPr lang="ru-RU" sz="2000" b="1" dirty="0">
                <a:solidFill>
                  <a:schemeClr val="bg1"/>
                </a:solidFill>
              </a:rPr>
              <a:t> Лариса Зуб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r>
              <a:rPr lang="uk-UA" sz="2000" b="1" dirty="0">
                <a:solidFill>
                  <a:schemeClr val="bg1"/>
                </a:solidFill>
              </a:rPr>
              <a:t> Вона наводить приклад того, як швидко в такі групи "набігає" народ. Буквально на днях в 8 ранку з'явилася чергова "група смерті", а вже о пів на 11 ранку в ній перебували понад 2 тисячі учасників.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182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joyreactor.cc/pics/post/full/%D0%BF%D0%B5%D1%81%D0%BE%D1%87%D0%BD%D0%B8%D1%86%D0%B0-%D0%B2-%D0%BA%D0%BE%D0%BC%D0%B5%D0%BD%D1%82%D0%B0%D1%80%D0%B8%D1%8F%D1%85-%D0%B5%D1%89%D1%91-%D0%BE%D0%B1%D0%BE%D0%B8-%D0%BD%D0%B0-%D1%80%D0%B0%D0%B1%D0%BE%D1%87%D0%B8%D0%B9-%D1%81%D1%82%D0%BE%D0%BB-13922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0"/>
            <a:ext cx="8686800" cy="6237312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uk-UA" sz="13500" b="1" u="sng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uk-UA" sz="13500" b="1" u="sng" dirty="0" smtClean="0">
                <a:solidFill>
                  <a:srgbClr val="FFFF00"/>
                </a:solidFill>
              </a:rPr>
              <a:t>КОМЕНТАР </a:t>
            </a:r>
            <a:r>
              <a:rPr lang="uk-UA" sz="13500" b="1" u="sng" dirty="0">
                <a:solidFill>
                  <a:srgbClr val="FFFF00"/>
                </a:solidFill>
              </a:rPr>
              <a:t>ПСИХОЛОГА </a:t>
            </a:r>
            <a:endParaRPr lang="uk-UA" sz="13500" b="1" u="sng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uk-UA" sz="10100" b="1" dirty="0" smtClean="0">
                <a:solidFill>
                  <a:srgbClr val="FFFF00"/>
                </a:solidFill>
              </a:rPr>
              <a:t>«</a:t>
            </a:r>
            <a:r>
              <a:rPr lang="uk-UA" sz="10100" b="1" dirty="0" smtClean="0">
                <a:solidFill>
                  <a:srgbClr val="FFFF00"/>
                </a:solidFill>
              </a:rPr>
              <a:t>Спосіб </a:t>
            </a:r>
            <a:r>
              <a:rPr lang="uk-UA" sz="10100" b="1" dirty="0">
                <a:solidFill>
                  <a:srgbClr val="FFFF00"/>
                </a:solidFill>
              </a:rPr>
              <a:t>самовираження і потреба у </a:t>
            </a:r>
            <a:r>
              <a:rPr lang="uk-UA" sz="10100" b="1" dirty="0" smtClean="0">
                <a:solidFill>
                  <a:srgbClr val="FFFF00"/>
                </a:solidFill>
              </a:rPr>
              <a:t>визнанні»</a:t>
            </a:r>
            <a:endParaRPr lang="uk-UA" sz="101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uk-UA" sz="5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uk-UA" sz="6000" b="1" dirty="0" smtClean="0">
                <a:solidFill>
                  <a:srgbClr val="FFFF00"/>
                </a:solidFill>
              </a:rPr>
              <a:t>Підліток </a:t>
            </a:r>
            <a:r>
              <a:rPr lang="uk-UA" sz="6000" b="1" dirty="0">
                <a:solidFill>
                  <a:srgbClr val="FFFF00"/>
                </a:solidFill>
              </a:rPr>
              <a:t>- максималіст</a:t>
            </a:r>
            <a:r>
              <a:rPr lang="uk-UA" sz="6000" b="1" dirty="0">
                <a:solidFill>
                  <a:schemeClr val="bg1"/>
                </a:solidFill>
              </a:rPr>
              <a:t>, який бачить чорне і біле, а не півтони. </a:t>
            </a:r>
            <a:r>
              <a:rPr lang="uk-UA" sz="6000" b="1" dirty="0">
                <a:solidFill>
                  <a:srgbClr val="FFFF00"/>
                </a:solidFill>
              </a:rPr>
              <a:t>Йому важливо якось проявити себе</a:t>
            </a:r>
            <a:r>
              <a:rPr lang="uk-UA" sz="6000" b="1" dirty="0">
                <a:solidFill>
                  <a:schemeClr val="bg1"/>
                </a:solidFill>
              </a:rPr>
              <a:t>, - вважає психолог Ольга Бабенко. - Особливо йому </a:t>
            </a:r>
            <a:r>
              <a:rPr lang="uk-UA" sz="6000" b="1" dirty="0">
                <a:solidFill>
                  <a:srgbClr val="FFFF00"/>
                </a:solidFill>
              </a:rPr>
              <a:t>важливо, як на нього дивиться соціальна група його однолітків</a:t>
            </a:r>
            <a:r>
              <a:rPr lang="uk-UA" sz="6000" b="1" dirty="0">
                <a:solidFill>
                  <a:schemeClr val="bg1"/>
                </a:solidFill>
              </a:rPr>
              <a:t>. </a:t>
            </a:r>
            <a:r>
              <a:rPr lang="uk-UA" sz="6000" b="1" dirty="0" err="1">
                <a:solidFill>
                  <a:schemeClr val="bg1"/>
                </a:solidFill>
              </a:rPr>
              <a:t>Флешмоб</a:t>
            </a:r>
            <a:r>
              <a:rPr lang="uk-UA" sz="6000" b="1" dirty="0">
                <a:solidFill>
                  <a:schemeClr val="bg1"/>
                </a:solidFill>
              </a:rPr>
              <a:t> задовольняє всі ці потреби. </a:t>
            </a:r>
            <a:r>
              <a:rPr lang="uk-UA" sz="6000" b="1" dirty="0">
                <a:solidFill>
                  <a:srgbClr val="FFFF00"/>
                </a:solidFill>
              </a:rPr>
              <a:t>Тут він може самовиражатися</a:t>
            </a:r>
            <a:r>
              <a:rPr lang="uk-UA" sz="6000" b="1" dirty="0">
                <a:solidFill>
                  <a:schemeClr val="bg1"/>
                </a:solidFill>
              </a:rPr>
              <a:t>, демонструвати своє ставлення до будь-якого питання, задовольняти потребу у визнанні від однолітків, які теж беруть участь в цих групах. До того ж ці рухи не вимагають жорсткої соціальної ролі - взяли участь і розійшлися.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2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joyreactor.cc/pics/post/full/%D0%BF%D0%B5%D1%81%D0%BE%D1%87%D0%BD%D0%B8%D1%86%D0%B0-%D0%B2-%D0%BA%D0%BE%D0%BC%D0%B5%D0%BD%D1%82%D0%B0%D1%80%D0%B8%D1%8F%D1%85-%D0%B5%D1%89%D1%91-%D0%BE%D0%B1%D0%BE%D0%B8-%D0%BD%D0%B0-%D1%80%D0%B0%D0%B1%D0%BE%D1%87%D0%B8%D0%B9-%D1%81%D1%82%D0%BE%D0%BB-13922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1524" y="692696"/>
            <a:ext cx="9187048" cy="52401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6900" b="1" u="sng" dirty="0">
                <a:solidFill>
                  <a:srgbClr val="FFFF00"/>
                </a:solidFill>
              </a:rPr>
              <a:t>КОРИСНО </a:t>
            </a:r>
            <a:r>
              <a:rPr lang="uk-UA" sz="6900" b="1" u="sng" dirty="0" smtClean="0">
                <a:solidFill>
                  <a:srgbClr val="FFFF00"/>
                </a:solidFill>
              </a:rPr>
              <a:t>ЗНАТИ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rgbClr val="FFFF00"/>
                </a:solidFill>
              </a:rPr>
              <a:t>Як </a:t>
            </a:r>
            <a:r>
              <a:rPr lang="uk-UA" dirty="0">
                <a:solidFill>
                  <a:srgbClr val="FFFF00"/>
                </a:solidFill>
              </a:rPr>
              <a:t>уберегти </a:t>
            </a:r>
            <a:r>
              <a:rPr lang="uk-UA" dirty="0" err="1">
                <a:solidFill>
                  <a:srgbClr val="FFFF00"/>
                </a:solidFill>
              </a:rPr>
              <a:t>підлітка</a:t>
            </a:r>
            <a:r>
              <a:rPr lang="uk-UA" dirty="0">
                <a:solidFill>
                  <a:srgbClr val="FFFF00"/>
                </a:solidFill>
              </a:rPr>
              <a:t> від чужого впливу</a:t>
            </a:r>
            <a:r>
              <a:rPr lang="uk-UA" dirty="0" smtClean="0">
                <a:solidFill>
                  <a:srgbClr val="FFFF00"/>
                </a:solidFill>
              </a:rPr>
              <a:t>?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6600" b="1" dirty="0" smtClean="0">
                <a:solidFill>
                  <a:schemeClr val="bg1"/>
                </a:solidFill>
              </a:rPr>
              <a:t> </a:t>
            </a:r>
            <a:r>
              <a:rPr lang="uk-UA" sz="6600" b="1" dirty="0">
                <a:solidFill>
                  <a:schemeClr val="bg1"/>
                </a:solidFill>
              </a:rPr>
              <a:t>Довірчі </a:t>
            </a:r>
            <a:r>
              <a:rPr lang="uk-UA" sz="6600" b="1" dirty="0" smtClean="0">
                <a:solidFill>
                  <a:schemeClr val="bg1"/>
                </a:solidFill>
              </a:rPr>
              <a:t>відносини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6600" b="1" dirty="0">
                <a:solidFill>
                  <a:schemeClr val="bg1"/>
                </a:solidFill>
              </a:rPr>
              <a:t>Займіть час </a:t>
            </a:r>
            <a:r>
              <a:rPr lang="uk-UA" sz="6600" b="1" dirty="0" smtClean="0">
                <a:solidFill>
                  <a:schemeClr val="bg1"/>
                </a:solidFill>
              </a:rPr>
              <a:t>дітей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6600" b="1" dirty="0">
                <a:solidFill>
                  <a:schemeClr val="bg1"/>
                </a:solidFill>
              </a:rPr>
              <a:t>Н</a:t>
            </a:r>
            <a:r>
              <a:rPr lang="uk-UA" sz="6600" b="1" dirty="0" smtClean="0">
                <a:solidFill>
                  <a:schemeClr val="bg1"/>
                </a:solidFill>
              </a:rPr>
              <a:t>е карайте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6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Картинки по запросу синій кит игрі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1199" y="188640"/>
            <a:ext cx="8753286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зрозуміть</a:t>
            </a:r>
            <a:r>
              <a:rPr lang="uk-UA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дитина захопилася   «групами смерті»?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007249" y="4797152"/>
            <a:ext cx="7957236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Необхідно перевірить, чи не використовується друга </a:t>
            </a:r>
            <a:r>
              <a:rPr lang="en-US" b="1" dirty="0" smtClean="0"/>
              <a:t>SIM</a:t>
            </a:r>
            <a:r>
              <a:rPr lang="uk-UA" b="1" dirty="0" smtClean="0"/>
              <a:t>-карта для реєстрації фальшивого </a:t>
            </a:r>
            <a:r>
              <a:rPr lang="uk-UA" b="1" dirty="0" err="1" smtClean="0"/>
              <a:t>аккаунта</a:t>
            </a:r>
            <a:endParaRPr lang="ru-RU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007249" y="3861048"/>
            <a:ext cx="8005163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На тілі дитини з'явилися сліди порізів чи вирізана картинка </a:t>
            </a:r>
            <a:r>
              <a:rPr lang="uk-UA" b="1" dirty="0" err="1" smtClean="0"/>
              <a:t>кита</a:t>
            </a:r>
            <a:endParaRPr lang="ru-RU" b="1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007249" y="5625300"/>
            <a:ext cx="7957236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Перевірте, чи </a:t>
            </a:r>
            <a:r>
              <a:rPr lang="uk-UA" b="1" dirty="0" smtClean="0"/>
              <a:t>не виставлений годинник дитини на 4:20 ранку. Чи не телефонують йому в ці години?</a:t>
            </a:r>
            <a:endParaRPr lang="ru-RU" b="1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983283" y="2996952"/>
            <a:ext cx="7948520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Дитина підписана на групу «Синій кит», «Тихий дім», </a:t>
            </a:r>
            <a:r>
              <a:rPr lang="en-US" b="1" dirty="0" smtClean="0"/>
              <a:t>F</a:t>
            </a:r>
            <a:r>
              <a:rPr lang="uk-UA" b="1" dirty="0" smtClean="0"/>
              <a:t>57, «Розбуди мене в 4:20, на його сторінці можна знайти картинки з літаючими китами</a:t>
            </a:r>
            <a:endParaRPr lang="ru-RU" b="1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959322" y="2204864"/>
            <a:ext cx="7973477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Його читачі в графі «Ім'я» або «Статус» вказують слово «Кит»</a:t>
            </a:r>
            <a:endParaRPr lang="ru-RU" b="1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983283" y="1323284"/>
            <a:ext cx="7957239" cy="72008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На його сторінці </a:t>
            </a:r>
            <a:r>
              <a:rPr lang="uk-UA" b="1" dirty="0" err="1" smtClean="0">
                <a:solidFill>
                  <a:schemeClr val="tx1"/>
                </a:solidFill>
              </a:rPr>
              <a:t>зявився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err="1" smtClean="0">
                <a:solidFill>
                  <a:schemeClr val="tx1"/>
                </a:solidFill>
              </a:rPr>
              <a:t>хештег</a:t>
            </a:r>
            <a:r>
              <a:rPr lang="uk-UA" b="1" dirty="0" smtClean="0">
                <a:solidFill>
                  <a:schemeClr val="tx1"/>
                </a:solidFill>
              </a:rPr>
              <a:t> #тихий, #синій, #чекаю, #</a:t>
            </a:r>
            <a:r>
              <a:rPr lang="uk-UA" b="1" dirty="0" err="1" smtClean="0">
                <a:solidFill>
                  <a:schemeClr val="tx1"/>
                </a:solidFill>
              </a:rPr>
              <a:t>синій_кит</a:t>
            </a:r>
            <a:r>
              <a:rPr lang="uk-UA" b="1" dirty="0" smtClean="0">
                <a:solidFill>
                  <a:schemeClr val="tx1"/>
                </a:solidFill>
              </a:rPr>
              <a:t>, #хочу, #море, # розбуди,#</a:t>
            </a:r>
            <a:r>
              <a:rPr lang="uk-UA" b="1" dirty="0" err="1" smtClean="0">
                <a:solidFill>
                  <a:schemeClr val="tx1"/>
                </a:solidFill>
              </a:rPr>
              <a:t>полерерамалієн</a:t>
            </a:r>
            <a:r>
              <a:rPr lang="uk-UA" b="1" dirty="0" smtClean="0">
                <a:solidFill>
                  <a:schemeClr val="tx1"/>
                </a:solidFill>
              </a:rPr>
              <a:t>, #</a:t>
            </a:r>
            <a:r>
              <a:rPr lang="uk-UA" b="1" dirty="0" err="1" smtClean="0">
                <a:solidFill>
                  <a:schemeClr val="tx1"/>
                </a:solidFill>
              </a:rPr>
              <a:t>тихийдім</a:t>
            </a:r>
            <a:r>
              <a:rPr lang="uk-UA" b="1" dirty="0" smtClean="0">
                <a:solidFill>
                  <a:schemeClr val="tx1"/>
                </a:solidFill>
              </a:rPr>
              <a:t>, #4, #китоподібний, #</a:t>
            </a:r>
            <a:r>
              <a:rPr lang="uk-UA" b="1" dirty="0" err="1" smtClean="0">
                <a:solidFill>
                  <a:schemeClr val="tx1"/>
                </a:solidFill>
              </a:rPr>
              <a:t>я_в_грі</a:t>
            </a:r>
            <a:r>
              <a:rPr lang="uk-UA" b="1" dirty="0" smtClean="0">
                <a:solidFill>
                  <a:schemeClr val="tx1"/>
                </a:solidFill>
              </a:rPr>
              <a:t>, #</a:t>
            </a:r>
            <a:r>
              <a:rPr lang="uk-UA" b="1" dirty="0" err="1" smtClean="0">
                <a:solidFill>
                  <a:schemeClr val="tx1"/>
                </a:solidFill>
              </a:rPr>
              <a:t>молочний_шлях_далеко</a:t>
            </a:r>
            <a:r>
              <a:rPr lang="uk-UA" b="1" dirty="0" smtClean="0">
                <a:solidFill>
                  <a:schemeClr val="tx1"/>
                </a:solidFill>
              </a:rPr>
              <a:t>, #</a:t>
            </a:r>
            <a:r>
              <a:rPr lang="uk-UA" b="1" dirty="0" err="1" smtClean="0">
                <a:solidFill>
                  <a:schemeClr val="tx1"/>
                </a:solidFill>
              </a:rPr>
              <a:t>кураторнапиши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9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Sanya\Desktop\Strawberry-Owls-Diamond-embroidery-mosaic-full-square-magic-diamond-cross-stitch-crystal-diamond-sets-picture-o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05" y="-34198"/>
            <a:ext cx="9160404" cy="69192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825777"/>
            <a:ext cx="4690864" cy="5199323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 smtClean="0">
                <a:solidFill>
                  <a:schemeClr val="bg1"/>
                </a:solidFill>
              </a:rPr>
              <a:t>           Концепція </a:t>
            </a:r>
            <a:r>
              <a:rPr lang="uk-UA" sz="2000" b="1" dirty="0">
                <a:solidFill>
                  <a:schemeClr val="bg1"/>
                </a:solidFill>
              </a:rPr>
              <a:t>гри «Червона сова» дуже схожа на знаменитого «Синього </a:t>
            </a:r>
            <a:r>
              <a:rPr lang="uk-UA" sz="2000" b="1" dirty="0" err="1">
                <a:solidFill>
                  <a:schemeClr val="bg1"/>
                </a:solidFill>
              </a:rPr>
              <a:t>кита</a:t>
            </a:r>
            <a:r>
              <a:rPr lang="uk-UA" sz="2000" b="1" dirty="0">
                <a:solidFill>
                  <a:schemeClr val="bg1"/>
                </a:solidFill>
              </a:rPr>
              <a:t>» - той же куратор, та ж листування «</a:t>
            </a:r>
            <a:r>
              <a:rPr lang="uk-UA" sz="2000" b="1" dirty="0" err="1">
                <a:solidFill>
                  <a:schemeClr val="bg1"/>
                </a:solidFill>
              </a:rPr>
              <a:t>ВКонтакте</a:t>
            </a:r>
            <a:r>
              <a:rPr lang="uk-UA" sz="2000" b="1" dirty="0">
                <a:solidFill>
                  <a:schemeClr val="bg1"/>
                </a:solidFill>
              </a:rPr>
              <a:t>», жертви-підлітки і приз за перемогу (який саме - точної інформації немає). </a:t>
            </a:r>
            <a:r>
              <a:rPr lang="uk-UA" sz="2000" b="1" dirty="0" err="1" smtClean="0">
                <a:solidFill>
                  <a:schemeClr val="bg1"/>
                </a:solidFill>
              </a:rPr>
              <a:t>АлЧе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>
                <a:solidFill>
                  <a:schemeClr val="bg1"/>
                </a:solidFill>
              </a:rPr>
              <a:t>є відмінності. </a:t>
            </a:r>
          </a:p>
          <a:p>
            <a:pPr algn="just"/>
            <a:r>
              <a:rPr lang="uk-UA" sz="2000" b="1" dirty="0" smtClean="0">
                <a:solidFill>
                  <a:schemeClr val="bg1"/>
                </a:solidFill>
              </a:rPr>
              <a:t>            У </a:t>
            </a:r>
            <a:r>
              <a:rPr lang="uk-UA" sz="2000" b="1" dirty="0">
                <a:solidFill>
                  <a:schemeClr val="bg1"/>
                </a:solidFill>
              </a:rPr>
              <a:t>«Червону сову» грають так</a:t>
            </a:r>
            <a:r>
              <a:rPr lang="uk-UA" sz="2000" b="1" dirty="0">
                <a:solidFill>
                  <a:srgbClr val="FFFF00"/>
                </a:solidFill>
              </a:rPr>
              <a:t>: в особисті повідомлення «</a:t>
            </a:r>
            <a:r>
              <a:rPr lang="uk-UA" sz="2000" b="1" dirty="0" err="1">
                <a:solidFill>
                  <a:srgbClr val="FFFF00"/>
                </a:solidFill>
              </a:rPr>
              <a:t>ВКонтакте</a:t>
            </a:r>
            <a:r>
              <a:rPr lang="uk-UA" sz="2000" b="1" dirty="0">
                <a:solidFill>
                  <a:srgbClr val="FFFF00"/>
                </a:solidFill>
              </a:rPr>
              <a:t>» пише загадковий куратор і каже, що потрібно «Не спати 12 днів». Під час гри куратор перевіряє гравця сполученням «Сова не спиться?». </a:t>
            </a:r>
            <a:r>
              <a:rPr lang="uk-UA" sz="2000" b="1" dirty="0" smtClean="0">
                <a:solidFill>
                  <a:schemeClr val="bg1"/>
                </a:solidFill>
              </a:rPr>
              <a:t>	Відповідати </a:t>
            </a:r>
            <a:r>
              <a:rPr lang="uk-UA" sz="2000" b="1" dirty="0">
                <a:solidFill>
                  <a:schemeClr val="bg1"/>
                </a:solidFill>
              </a:rPr>
              <a:t>потрібно «Сова ніколи не спить». Гравець повинен бути завжди онлайн, а коли куратор скидає відео - його потрібно відразу подивитися. Виконуєш завдання, не спиш 12 днів - отримуєш приз.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0656" y="3510"/>
            <a:ext cx="5472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Червона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сова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054" name="Picture 6" descr="C:\Users\Sanya\Desktop\Снимокjjjj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2808312" cy="594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313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Sanya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95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и по запросу красна сова игр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39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4032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0.joyreactor.cc/pics/post/full/%D0%BF%D0%B5%D1%81%D0%BE%D1%87%D0%BD%D0%B8%D1%86%D0%B0-%D0%B2-%D0%BA%D0%BE%D0%BC%D0%B5%D0%BD%D1%82%D0%B0%D1%80%D0%B8%D1%8F%D1%85-%D0%B5%D1%89%D1%91-%D0%BE%D0%B1%D0%BE%D0%B8-%D0%BD%D0%B0-%D1%80%D0%B0%D0%B1%D0%BE%D1%87%D0%B8%D0%B9-%D1%81%D1%82%D0%BE%D0%BB-13922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3888432" cy="511256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"Кити і метелики" Найпоширенішими і небезпечними на сьогоднішній день групами залишаються спільноти "смерті". Поки закривають один </a:t>
            </a:r>
            <a:r>
              <a:rPr lang="uk-UA" dirty="0" err="1">
                <a:solidFill>
                  <a:schemeClr val="bg1"/>
                </a:solidFill>
              </a:rPr>
              <a:t>паблік</a:t>
            </a:r>
            <a:r>
              <a:rPr lang="uk-UA" dirty="0">
                <a:solidFill>
                  <a:schemeClr val="bg1"/>
                </a:solidFill>
              </a:rPr>
              <a:t>, відразу з'являються ще три ... і так до нескінченності. У їх назвах, і це важливо знати батькам, вживають слова </a:t>
            </a:r>
            <a:r>
              <a:rPr lang="uk-UA" dirty="0">
                <a:solidFill>
                  <a:srgbClr val="FFFF00"/>
                </a:solidFill>
              </a:rPr>
              <a:t>"кит"</a:t>
            </a:r>
            <a:r>
              <a:rPr lang="uk-UA" dirty="0">
                <a:solidFill>
                  <a:schemeClr val="bg1"/>
                </a:solidFill>
              </a:rPr>
              <a:t>, </a:t>
            </a:r>
            <a:r>
              <a:rPr lang="uk-UA" dirty="0">
                <a:solidFill>
                  <a:srgbClr val="FFFF00"/>
                </a:solidFill>
              </a:rPr>
              <a:t>"метелики". </a:t>
            </a:r>
            <a:r>
              <a:rPr lang="uk-UA" dirty="0">
                <a:solidFill>
                  <a:schemeClr val="bg1"/>
                </a:solidFill>
              </a:rPr>
              <a:t>Їх обрали невипадково - кити викидаються на берег, здійснюючи самогубство, а життя метелика триває всього один день.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Users\Sanya\Desktop\b493c89bb9a0c3692790d91723e92c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803650" cy="49974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116632"/>
            <a:ext cx="3023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Синій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кит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7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4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83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joyreactor.cc/pics/post/full/%D0%BF%D0%B5%D1%81%D0%BE%D1%87%D0%BD%D0%B8%D1%86%D0%B0-%D0%B2-%D0%BA%D0%BE%D0%BC%D0%B5%D0%BD%D1%82%D0%B0%D1%80%D0%B8%D1%8F%D1%85-%D0%B5%D1%89%D1%91-%D0%BE%D0%B1%D0%BE%D0%B8-%D0%BD%D0%B0-%D1%80%D0%B0%D0%B1%D0%BE%D1%87%D0%B8%D0%B9-%D1%81%D1%82%D0%BE%D0%BB-13922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789040"/>
            <a:ext cx="8568952" cy="266429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У кожному такому співтоваристві можуть бути свої правила гри, але в основному все зводиться до одного: </a:t>
            </a:r>
            <a:r>
              <a:rPr lang="uk-UA" dirty="0">
                <a:solidFill>
                  <a:srgbClr val="FFFF00"/>
                </a:solidFill>
              </a:rPr>
              <a:t>підлітки отримують </a:t>
            </a:r>
            <a:r>
              <a:rPr lang="uk-UA" dirty="0" err="1">
                <a:solidFill>
                  <a:srgbClr val="FFFF00"/>
                </a:solidFill>
              </a:rPr>
              <a:t>квести</a:t>
            </a:r>
            <a:r>
              <a:rPr lang="uk-UA" dirty="0">
                <a:solidFill>
                  <a:srgbClr val="FFFF00"/>
                </a:solidFill>
              </a:rPr>
              <a:t>, які потрібно виконати максимум за 50 днів</a:t>
            </a:r>
            <a:r>
              <a:rPr lang="uk-UA" dirty="0">
                <a:solidFill>
                  <a:schemeClr val="bg1"/>
                </a:solidFill>
              </a:rPr>
              <a:t>. Цифра теж невипадкова - це відсилання до книги "50 днів до мого самогубства" </a:t>
            </a:r>
            <a:r>
              <a:rPr lang="uk-UA" dirty="0" err="1">
                <a:solidFill>
                  <a:schemeClr val="bg1"/>
                </a:solidFill>
              </a:rPr>
              <a:t>Стейсі</a:t>
            </a:r>
            <a:r>
              <a:rPr lang="uk-UA" dirty="0">
                <a:solidFill>
                  <a:schemeClr val="bg1"/>
                </a:solidFill>
              </a:rPr>
              <a:t> Крамер, в якій героїня за цей період повинна визначитися - хоче вона жити або померти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16632"/>
            <a:ext cx="3023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Синій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кит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Картинки по запросу синій кит игр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440" y="1039962"/>
            <a:ext cx="4668352" cy="255059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8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0.joyreactor.cc/pics/post/full/%D0%BF%D0%B5%D1%81%D0%BE%D1%87%D0%BD%D0%B8%D1%86%D0%B0-%D0%B2-%D0%BA%D0%BE%D0%BC%D0%B5%D0%BD%D1%82%D0%B0%D1%80%D0%B8%D1%8F%D1%85-%D0%B5%D1%89%D1%91-%D0%BE%D0%B1%D0%BE%D0%B8-%D0%BD%D0%B0-%D1%80%D0%B0%D0%B1%D0%BE%D1%87%D0%B8%D0%B9-%D1%81%D1%82%D0%BE%D0%BB-13922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980728"/>
            <a:ext cx="8628339" cy="276490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bg1"/>
                </a:solidFill>
              </a:rPr>
              <a:t>"Про </a:t>
            </a:r>
            <a:r>
              <a:rPr lang="ru-RU" dirty="0" err="1">
                <a:solidFill>
                  <a:schemeClr val="bg1"/>
                </a:solidFill>
              </a:rPr>
              <a:t>квесті</a:t>
            </a:r>
            <a:r>
              <a:rPr lang="ru-RU" dirty="0">
                <a:solidFill>
                  <a:schemeClr val="bg1"/>
                </a:solidFill>
              </a:rPr>
              <a:t> "</a:t>
            </a:r>
            <a:r>
              <a:rPr lang="ru-RU" dirty="0" err="1">
                <a:solidFill>
                  <a:schemeClr val="bg1"/>
                </a:solidFill>
              </a:rPr>
              <a:t>Біжи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помри" в </a:t>
            </a:r>
            <a:r>
              <a:rPr lang="ru-RU" dirty="0" err="1">
                <a:solidFill>
                  <a:schemeClr val="bg1"/>
                </a:solidFill>
              </a:rPr>
              <a:t>Україні</a:t>
            </a:r>
            <a:r>
              <a:rPr lang="ru-RU" dirty="0">
                <a:solidFill>
                  <a:schemeClr val="bg1"/>
                </a:solidFill>
              </a:rPr>
              <a:t> заговорили </a:t>
            </a:r>
            <a:r>
              <a:rPr lang="ru-RU" dirty="0" err="1">
                <a:solidFill>
                  <a:schemeClr val="bg1"/>
                </a:solidFill>
              </a:rPr>
              <a:t>кілька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тижнів</a:t>
            </a:r>
            <a:r>
              <a:rPr lang="ru-RU" dirty="0">
                <a:solidFill>
                  <a:schemeClr val="bg1"/>
                </a:solidFill>
              </a:rPr>
              <a:t> тому.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суть </a:t>
            </a:r>
            <a:r>
              <a:rPr lang="ru-RU" dirty="0">
                <a:solidFill>
                  <a:srgbClr val="FFFF00"/>
                </a:solidFill>
              </a:rPr>
              <a:t>- </a:t>
            </a:r>
            <a:r>
              <a:rPr lang="ru-RU" dirty="0" err="1">
                <a:solidFill>
                  <a:srgbClr val="FFFF00"/>
                </a:solidFill>
              </a:rPr>
              <a:t>підліток</a:t>
            </a:r>
            <a:r>
              <a:rPr lang="ru-RU" dirty="0">
                <a:solidFill>
                  <a:srgbClr val="FFFF00"/>
                </a:solidFill>
              </a:rPr>
              <a:t> повинен </a:t>
            </a:r>
            <a:r>
              <a:rPr lang="ru-RU" dirty="0" err="1">
                <a:solidFill>
                  <a:srgbClr val="FFFF00"/>
                </a:solidFill>
              </a:rPr>
              <a:t>перебігти</a:t>
            </a:r>
            <a:r>
              <a:rPr lang="ru-RU" dirty="0">
                <a:solidFill>
                  <a:srgbClr val="FFFF00"/>
                </a:solidFill>
              </a:rPr>
              <a:t> дорогу перед </a:t>
            </a:r>
            <a:r>
              <a:rPr lang="ru-RU" dirty="0" err="1">
                <a:solidFill>
                  <a:srgbClr val="FFFF00"/>
                </a:solidFill>
              </a:rPr>
              <a:t>близько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йде</a:t>
            </a:r>
            <a:r>
              <a:rPr lang="ru-RU" dirty="0">
                <a:solidFill>
                  <a:srgbClr val="FFFF00"/>
                </a:solidFill>
              </a:rPr>
              <a:t> авто. Або </a:t>
            </a:r>
            <a:r>
              <a:rPr lang="ru-RU" dirty="0" err="1">
                <a:solidFill>
                  <a:srgbClr val="FFFF00"/>
                </a:solidFill>
              </a:rPr>
              <a:t>проскочиш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або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ні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"КП" в </a:t>
            </a:r>
            <a:r>
              <a:rPr lang="ru-RU" dirty="0" err="1">
                <a:solidFill>
                  <a:schemeClr val="bg1"/>
                </a:solidFill>
              </a:rPr>
              <a:t>Україні</a:t>
            </a:r>
            <a:r>
              <a:rPr lang="ru-RU" dirty="0">
                <a:solidFill>
                  <a:schemeClr val="bg1"/>
                </a:solidFill>
              </a:rPr>
              <a:t> "</a:t>
            </a:r>
            <a:r>
              <a:rPr lang="ru-RU" dirty="0" err="1">
                <a:solidFill>
                  <a:schemeClr val="bg1"/>
                </a:solidFill>
              </a:rPr>
              <a:t>вже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повідомляла</a:t>
            </a:r>
            <a:r>
              <a:rPr lang="ru-RU" dirty="0">
                <a:solidFill>
                  <a:schemeClr val="bg1"/>
                </a:solidFill>
              </a:rPr>
              <a:t>: на </a:t>
            </a:r>
            <a:r>
              <a:rPr lang="ru-RU" dirty="0" err="1">
                <a:solidFill>
                  <a:schemeClr val="bg1"/>
                </a:solidFill>
              </a:rPr>
              <a:t>цю</a:t>
            </a:r>
            <a:r>
              <a:rPr lang="ru-RU" dirty="0">
                <a:solidFill>
                  <a:schemeClr val="bg1"/>
                </a:solidFill>
              </a:rPr>
              <a:t>" </a:t>
            </a:r>
            <a:r>
              <a:rPr lang="ru-RU" dirty="0" err="1">
                <a:solidFill>
                  <a:schemeClr val="bg1"/>
                </a:solidFill>
              </a:rPr>
              <a:t>групу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смерті</a:t>
            </a:r>
            <a:r>
              <a:rPr lang="ru-RU" dirty="0">
                <a:solidFill>
                  <a:schemeClr val="bg1"/>
                </a:solidFill>
              </a:rPr>
              <a:t> "</a:t>
            </a:r>
            <a:r>
              <a:rPr lang="ru-RU" dirty="0" err="1">
                <a:solidFill>
                  <a:schemeClr val="bg1"/>
                </a:solidFill>
              </a:rPr>
              <a:t>масово</a:t>
            </a:r>
            <a:r>
              <a:rPr lang="ru-RU" dirty="0">
                <a:solidFill>
                  <a:schemeClr val="bg1"/>
                </a:solidFill>
              </a:rPr>
              <a:t> почали </a:t>
            </a:r>
            <a:r>
              <a:rPr lang="ru-RU" dirty="0" err="1">
                <a:solidFill>
                  <a:schemeClr val="bg1"/>
                </a:solidFill>
              </a:rPr>
              <a:t>скаржитися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київські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таксисти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Мовляв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почастішали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випадки</a:t>
            </a:r>
            <a:r>
              <a:rPr lang="ru-RU" dirty="0">
                <a:solidFill>
                  <a:schemeClr val="bg1"/>
                </a:solidFill>
              </a:rPr>
              <a:t>, коли </a:t>
            </a:r>
            <a:r>
              <a:rPr lang="ru-RU" dirty="0" err="1">
                <a:solidFill>
                  <a:schemeClr val="bg1"/>
                </a:solidFill>
              </a:rPr>
              <a:t>дітвора</a:t>
            </a:r>
            <a:r>
              <a:rPr lang="ru-RU" dirty="0">
                <a:solidFill>
                  <a:schemeClr val="bg1"/>
                </a:solidFill>
              </a:rPr>
              <a:t>" напролом "переходить дорогу. У </a:t>
            </a:r>
            <a:r>
              <a:rPr lang="ru-RU" dirty="0" err="1">
                <a:solidFill>
                  <a:schemeClr val="bg1"/>
                </a:solidFill>
              </a:rPr>
              <a:t>столичній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поліції</a:t>
            </a:r>
            <a:r>
              <a:rPr lang="ru-RU" dirty="0">
                <a:solidFill>
                  <a:schemeClr val="bg1"/>
                </a:solidFill>
              </a:rPr>
              <a:t>, правда, </a:t>
            </a:r>
            <a:r>
              <a:rPr lang="ru-RU" dirty="0" err="1">
                <a:solidFill>
                  <a:schemeClr val="bg1"/>
                </a:solidFill>
              </a:rPr>
              <a:t>цю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інформацію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підтверджують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хоча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кажуть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якомусь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регіонів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країни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подібний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випадок</a:t>
            </a:r>
            <a:r>
              <a:rPr lang="ru-RU" dirty="0">
                <a:solidFill>
                  <a:schemeClr val="bg1"/>
                </a:solidFill>
              </a:rPr>
              <a:t> таки </a:t>
            </a:r>
            <a:r>
              <a:rPr lang="ru-RU" dirty="0" err="1">
                <a:solidFill>
                  <a:schemeClr val="bg1"/>
                </a:solidFill>
              </a:rPr>
              <a:t>стався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60735" y="188640"/>
            <a:ext cx="5022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Біжи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або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помри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 descr="http://ki.ill.in.ua/a/675x0/24241983.jpg?t=636221676634137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45024"/>
            <a:ext cx="3771183" cy="28356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0.joyreactor.cc/pics/post/full/%D0%BF%D0%B5%D1%81%D0%BE%D1%87%D0%BD%D0%B8%D1%86%D0%B0-%D0%B2-%D0%BA%D0%BE%D0%BC%D0%B5%D0%BD%D1%82%D0%B0%D1%80%D0%B8%D1%8F%D1%85-%D0%B5%D1%89%D1%91-%D0%BE%D0%B1%D0%BE%D0%B8-%D0%BD%D0%B0-%D1%80%D0%B0%D0%B1%D0%BE%D1%87%D0%B8%D0%B9-%D1%81%D1%82%D0%BE%D0%BB-13922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4546848" cy="5069159"/>
          </a:xfrm>
        </p:spPr>
        <p:txBody>
          <a:bodyPr>
            <a:normAutofit fontScale="85000" lnSpcReduction="20000"/>
          </a:bodyPr>
          <a:lstStyle/>
          <a:p>
            <a:r>
              <a:rPr lang="uk-UA" dirty="0">
                <a:solidFill>
                  <a:schemeClr val="bg1"/>
                </a:solidFill>
              </a:rPr>
              <a:t>Можна припустити, що школярі просто стали недбало ставитися до правил поведінки на дорозі. Але насторожує поява </a:t>
            </a:r>
            <a:r>
              <a:rPr lang="uk-UA" dirty="0">
                <a:solidFill>
                  <a:srgbClr val="FFFF00"/>
                </a:solidFill>
              </a:rPr>
              <a:t>в </a:t>
            </a:r>
            <a:r>
              <a:rPr lang="uk-UA" dirty="0" err="1">
                <a:solidFill>
                  <a:srgbClr val="FFFF00"/>
                </a:solidFill>
              </a:rPr>
              <a:t>соцмережах</a:t>
            </a:r>
            <a:r>
              <a:rPr lang="uk-UA" dirty="0">
                <a:solidFill>
                  <a:srgbClr val="FFFF00"/>
                </a:solidFill>
              </a:rPr>
              <a:t> групи під назвою "Біжи або помри"</a:t>
            </a:r>
            <a:r>
              <a:rPr lang="uk-UA" dirty="0">
                <a:solidFill>
                  <a:schemeClr val="bg1"/>
                </a:solidFill>
              </a:rPr>
              <a:t>. Правда, ті, що ми виявили, були порожні (без передплатників і записів). Однак не виключено - </a:t>
            </a:r>
            <a:r>
              <a:rPr lang="uk-UA" dirty="0">
                <a:solidFill>
                  <a:srgbClr val="FFFF00"/>
                </a:solidFill>
              </a:rPr>
              <a:t>гра нова, тільки починається, і скоро в ній з'являться учасники</a:t>
            </a:r>
            <a:r>
              <a:rPr lang="uk-UA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60735" y="188640"/>
            <a:ext cx="5022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Біжи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або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помри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5" name="Picture 3" descr="Картинки по запросу беги или умреш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602" y="2181224"/>
            <a:ext cx="3743325" cy="24955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67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611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Sanya</dc:creator>
  <cp:lastModifiedBy>Tatiana</cp:lastModifiedBy>
  <cp:revision>37</cp:revision>
  <dcterms:created xsi:type="dcterms:W3CDTF">2017-12-11T12:53:16Z</dcterms:created>
  <dcterms:modified xsi:type="dcterms:W3CDTF">2021-02-22T08:56:05Z</dcterms:modified>
</cp:coreProperties>
</file>