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87" r:id="rId2"/>
    <p:sldId id="305" r:id="rId3"/>
    <p:sldId id="288" r:id="rId4"/>
    <p:sldId id="306" r:id="rId5"/>
    <p:sldId id="299" r:id="rId6"/>
    <p:sldId id="300" r:id="rId7"/>
    <p:sldId id="295" r:id="rId8"/>
    <p:sldId id="301" r:id="rId9"/>
    <p:sldId id="290" r:id="rId10"/>
    <p:sldId id="315" r:id="rId11"/>
    <p:sldId id="314" r:id="rId12"/>
    <p:sldId id="293" r:id="rId13"/>
    <p:sldId id="256" r:id="rId14"/>
    <p:sldId id="257" r:id="rId15"/>
    <p:sldId id="258" r:id="rId16"/>
    <p:sldId id="268" r:id="rId17"/>
    <p:sldId id="269" r:id="rId18"/>
    <p:sldId id="270" r:id="rId19"/>
    <p:sldId id="259" r:id="rId20"/>
    <p:sldId id="260" r:id="rId21"/>
    <p:sldId id="261" r:id="rId22"/>
    <p:sldId id="262" r:id="rId23"/>
    <p:sldId id="263" r:id="rId24"/>
    <p:sldId id="264" r:id="rId25"/>
    <p:sldId id="271" r:id="rId26"/>
    <p:sldId id="272" r:id="rId27"/>
    <p:sldId id="265" r:id="rId28"/>
    <p:sldId id="266" r:id="rId29"/>
    <p:sldId id="273" r:id="rId30"/>
    <p:sldId id="310" r:id="rId31"/>
    <p:sldId id="274" r:id="rId32"/>
    <p:sldId id="275" r:id="rId33"/>
    <p:sldId id="276" r:id="rId34"/>
    <p:sldId id="277" r:id="rId35"/>
    <p:sldId id="267" r:id="rId36"/>
    <p:sldId id="282" r:id="rId37"/>
    <p:sldId id="283" r:id="rId38"/>
    <p:sldId id="284" r:id="rId39"/>
    <p:sldId id="285" r:id="rId40"/>
    <p:sldId id="286" r:id="rId41"/>
    <p:sldId id="304" r:id="rId42"/>
    <p:sldId id="308" r:id="rId43"/>
    <p:sldId id="309" r:id="rId44"/>
    <p:sldId id="311" r:id="rId45"/>
    <p:sldId id="312" r:id="rId46"/>
    <p:sldId id="297" r:id="rId47"/>
    <p:sldId id="302" r:id="rId48"/>
    <p:sldId id="303" r:id="rId49"/>
  </p:sldIdLst>
  <p:sldSz cx="9144000" cy="6858000" type="screen4x3"/>
  <p:notesSz cx="9926638" cy="67976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 autoAdjust="0"/>
    <p:restoredTop sz="94660"/>
  </p:normalViewPr>
  <p:slideViewPr>
    <p:cSldViewPr>
      <p:cViewPr varScale="1">
        <p:scale>
          <a:sx n="87" d="100"/>
          <a:sy n="8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7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Аркуш1!$A$2:$A$25</c:f>
              <c:strCache>
                <c:ptCount val="22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6-Г</c:v>
                </c:pt>
                <c:pt idx="8">
                  <c:v>7-А</c:v>
                </c:pt>
                <c:pt idx="9">
                  <c:v>7-Б</c:v>
                </c:pt>
                <c:pt idx="10">
                  <c:v>7-В</c:v>
                </c:pt>
                <c:pt idx="11">
                  <c:v>7-Г</c:v>
                </c:pt>
                <c:pt idx="12">
                  <c:v>8-А</c:v>
                </c:pt>
                <c:pt idx="13">
                  <c:v>8-Б</c:v>
                </c:pt>
                <c:pt idx="14">
                  <c:v>8-В</c:v>
                </c:pt>
                <c:pt idx="15">
                  <c:v>9-А</c:v>
                </c:pt>
                <c:pt idx="16">
                  <c:v>9-Б</c:v>
                </c:pt>
                <c:pt idx="17">
                  <c:v>9-В</c:v>
                </c:pt>
                <c:pt idx="18">
                  <c:v>10-А</c:v>
                </c:pt>
                <c:pt idx="19">
                  <c:v>10-Б</c:v>
                </c:pt>
                <c:pt idx="20">
                  <c:v>11-А</c:v>
                </c:pt>
                <c:pt idx="21">
                  <c:v>11-Б</c:v>
                </c:pt>
              </c:strCache>
            </c:strRef>
          </c:cat>
          <c:val>
            <c:numRef>
              <c:f>Аркуш1!$B$2:$B$25</c:f>
              <c:numCache>
                <c:formatCode>General</c:formatCode>
                <c:ptCount val="22"/>
                <c:pt idx="0">
                  <c:v>9.6999999999999993</c:v>
                </c:pt>
                <c:pt idx="1">
                  <c:v>10.1</c:v>
                </c:pt>
                <c:pt idx="2" formatCode="0.0">
                  <c:v>9.1</c:v>
                </c:pt>
                <c:pt idx="3" formatCode="0.0">
                  <c:v>8.4</c:v>
                </c:pt>
                <c:pt idx="4">
                  <c:v>8.4</c:v>
                </c:pt>
                <c:pt idx="5" formatCode="0.0">
                  <c:v>9</c:v>
                </c:pt>
                <c:pt idx="6" formatCode="0.0">
                  <c:v>8.1</c:v>
                </c:pt>
                <c:pt idx="7">
                  <c:v>7.8</c:v>
                </c:pt>
                <c:pt idx="8">
                  <c:v>8.1999999999999993</c:v>
                </c:pt>
                <c:pt idx="9">
                  <c:v>8.1999999999999993</c:v>
                </c:pt>
                <c:pt idx="10" formatCode="0.0">
                  <c:v>9.4</c:v>
                </c:pt>
                <c:pt idx="11">
                  <c:v>8.6</c:v>
                </c:pt>
                <c:pt idx="12" formatCode="0.0">
                  <c:v>7.7</c:v>
                </c:pt>
                <c:pt idx="13">
                  <c:v>8.1</c:v>
                </c:pt>
                <c:pt idx="14">
                  <c:v>8.1999999999999993</c:v>
                </c:pt>
                <c:pt idx="15">
                  <c:v>8.6</c:v>
                </c:pt>
                <c:pt idx="16">
                  <c:v>8.6</c:v>
                </c:pt>
                <c:pt idx="17">
                  <c:v>8.9</c:v>
                </c:pt>
                <c:pt idx="18">
                  <c:v>8.5</c:v>
                </c:pt>
                <c:pt idx="19">
                  <c:v>9.8000000000000007</c:v>
                </c:pt>
                <c:pt idx="20">
                  <c:v>8.8000000000000007</c:v>
                </c:pt>
                <c:pt idx="21">
                  <c:v>9.5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Аркуш1!$A$2:$A$25</c:f>
              <c:strCache>
                <c:ptCount val="22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6-Г</c:v>
                </c:pt>
                <c:pt idx="8">
                  <c:v>7-А</c:v>
                </c:pt>
                <c:pt idx="9">
                  <c:v>7-Б</c:v>
                </c:pt>
                <c:pt idx="10">
                  <c:v>7-В</c:v>
                </c:pt>
                <c:pt idx="11">
                  <c:v>7-Г</c:v>
                </c:pt>
                <c:pt idx="12">
                  <c:v>8-А</c:v>
                </c:pt>
                <c:pt idx="13">
                  <c:v>8-Б</c:v>
                </c:pt>
                <c:pt idx="14">
                  <c:v>8-В</c:v>
                </c:pt>
                <c:pt idx="15">
                  <c:v>9-А</c:v>
                </c:pt>
                <c:pt idx="16">
                  <c:v>9-Б</c:v>
                </c:pt>
                <c:pt idx="17">
                  <c:v>9-В</c:v>
                </c:pt>
                <c:pt idx="18">
                  <c:v>10-А</c:v>
                </c:pt>
                <c:pt idx="19">
                  <c:v>10-Б</c:v>
                </c:pt>
                <c:pt idx="20">
                  <c:v>11-А</c:v>
                </c:pt>
                <c:pt idx="21">
                  <c:v>11-Б</c:v>
                </c:pt>
              </c:strCache>
            </c:strRef>
          </c:cat>
          <c:val>
            <c:numRef>
              <c:f>Аркуш1!$C$2:$C$25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Аркуш1!$A$2:$A$25</c:f>
              <c:strCache>
                <c:ptCount val="22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6-Г</c:v>
                </c:pt>
                <c:pt idx="8">
                  <c:v>7-А</c:v>
                </c:pt>
                <c:pt idx="9">
                  <c:v>7-Б</c:v>
                </c:pt>
                <c:pt idx="10">
                  <c:v>7-В</c:v>
                </c:pt>
                <c:pt idx="11">
                  <c:v>7-Г</c:v>
                </c:pt>
                <c:pt idx="12">
                  <c:v>8-А</c:v>
                </c:pt>
                <c:pt idx="13">
                  <c:v>8-Б</c:v>
                </c:pt>
                <c:pt idx="14">
                  <c:v>8-В</c:v>
                </c:pt>
                <c:pt idx="15">
                  <c:v>9-А</c:v>
                </c:pt>
                <c:pt idx="16">
                  <c:v>9-Б</c:v>
                </c:pt>
                <c:pt idx="17">
                  <c:v>9-В</c:v>
                </c:pt>
                <c:pt idx="18">
                  <c:v>10-А</c:v>
                </c:pt>
                <c:pt idx="19">
                  <c:v>10-Б</c:v>
                </c:pt>
                <c:pt idx="20">
                  <c:v>11-А</c:v>
                </c:pt>
                <c:pt idx="21">
                  <c:v>11-Б</c:v>
                </c:pt>
              </c:strCache>
            </c:strRef>
          </c:cat>
          <c:val>
            <c:numRef>
              <c:f>Аркуш1!$D$2:$D$25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880000"/>
        <c:axId val="95920704"/>
        <c:axId val="0"/>
      </c:bar3DChart>
      <c:catAx>
        <c:axId val="90880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920704"/>
        <c:crosses val="autoZero"/>
        <c:auto val="1"/>
        <c:lblAlgn val="ctr"/>
        <c:lblOffset val="100"/>
        <c:noMultiLvlLbl val="0"/>
      </c:catAx>
      <c:valAx>
        <c:axId val="9592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80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2015/2016</c:v>
                </c:pt>
                <c:pt idx="1">
                  <c:v>5 класи</c:v>
                </c:pt>
                <c:pt idx="2">
                  <c:v>2016/2017</c:v>
                </c:pt>
                <c:pt idx="3">
                  <c:v>6 класи</c:v>
                </c:pt>
                <c:pt idx="4">
                  <c:v>2017/2018</c:v>
                </c:pt>
                <c:pt idx="5">
                  <c:v>7 класи</c:v>
                </c:pt>
                <c:pt idx="6">
                  <c:v>2018/2019</c:v>
                </c:pt>
                <c:pt idx="7">
                  <c:v>8 класи</c:v>
                </c:pt>
                <c:pt idx="8">
                  <c:v>2019/2020</c:v>
                </c:pt>
                <c:pt idx="9">
                  <c:v>9 класи</c:v>
                </c:pt>
              </c:strCache>
            </c:strRef>
          </c:cat>
          <c:val>
            <c:numRef>
              <c:f>Аркуш1!$B$2:$B$11</c:f>
              <c:numCache>
                <c:formatCode>General</c:formatCode>
                <c:ptCount val="10"/>
                <c:pt idx="1">
                  <c:v>9.6</c:v>
                </c:pt>
                <c:pt idx="3">
                  <c:v>9</c:v>
                </c:pt>
                <c:pt idx="5">
                  <c:v>8.1999999999999993</c:v>
                </c:pt>
                <c:pt idx="7">
                  <c:v>7.9</c:v>
                </c:pt>
                <c:pt idx="9">
                  <c:v>8.6999999999999993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2015/2016</c:v>
                </c:pt>
                <c:pt idx="1">
                  <c:v>5 класи</c:v>
                </c:pt>
                <c:pt idx="2">
                  <c:v>2016/2017</c:v>
                </c:pt>
                <c:pt idx="3">
                  <c:v>6 класи</c:v>
                </c:pt>
                <c:pt idx="4">
                  <c:v>2017/2018</c:v>
                </c:pt>
                <c:pt idx="5">
                  <c:v>7 класи</c:v>
                </c:pt>
                <c:pt idx="6">
                  <c:v>2018/2019</c:v>
                </c:pt>
                <c:pt idx="7">
                  <c:v>8 класи</c:v>
                </c:pt>
                <c:pt idx="8">
                  <c:v>2019/2020</c:v>
                </c:pt>
                <c:pt idx="9">
                  <c:v>9 класи</c:v>
                </c:pt>
              </c:strCache>
            </c:strRef>
          </c:cat>
          <c:val>
            <c:numRef>
              <c:f>Аркуш1!$C$2:$C$11</c:f>
              <c:numCache>
                <c:formatCode>General</c:formatCode>
                <c:ptCount val="10"/>
                <c:pt idx="1">
                  <c:v>59.8</c:v>
                </c:pt>
                <c:pt idx="3">
                  <c:v>39.6</c:v>
                </c:pt>
                <c:pt idx="5">
                  <c:v>45</c:v>
                </c:pt>
                <c:pt idx="7">
                  <c:v>43</c:v>
                </c:pt>
                <c:pt idx="9">
                  <c:v>51.4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065792"/>
        <c:axId val="108333888"/>
        <c:axId val="0"/>
      </c:bar3DChart>
      <c:catAx>
        <c:axId val="44065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333888"/>
        <c:crosses val="autoZero"/>
        <c:auto val="1"/>
        <c:lblAlgn val="ctr"/>
        <c:lblOffset val="100"/>
        <c:noMultiLvlLbl val="0"/>
      </c:catAx>
      <c:valAx>
        <c:axId val="108333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0657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5"/>
                <c:pt idx="1">
                  <c:v>2018/2019</c:v>
                </c:pt>
                <c:pt idx="2">
                  <c:v>10 класи</c:v>
                </c:pt>
                <c:pt idx="3">
                  <c:v>2019/2020</c:v>
                </c:pt>
                <c:pt idx="4">
                  <c:v>11 класи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5"/>
                <c:pt idx="2">
                  <c:v>8.3000000000000007</c:v>
                </c:pt>
                <c:pt idx="4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5"/>
                <c:pt idx="1">
                  <c:v>2018/2019</c:v>
                </c:pt>
                <c:pt idx="2">
                  <c:v>10 класи</c:v>
                </c:pt>
                <c:pt idx="3">
                  <c:v>2019/2020</c:v>
                </c:pt>
                <c:pt idx="4">
                  <c:v>11 класи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5"/>
                <c:pt idx="2">
                  <c:v>43.1</c:v>
                </c:pt>
                <c:pt idx="4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066304"/>
        <c:axId val="108336192"/>
        <c:axId val="0"/>
      </c:bar3DChart>
      <c:catAx>
        <c:axId val="4406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336192"/>
        <c:crosses val="autoZero"/>
        <c:auto val="1"/>
        <c:lblAlgn val="ctr"/>
        <c:lblOffset val="100"/>
        <c:noMultiLvlLbl val="0"/>
      </c:catAx>
      <c:valAx>
        <c:axId val="10833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0663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01059177835584"/>
          <c:y val="1.0840032530340141E-2"/>
          <c:w val="0.84886700837842355"/>
          <c:h val="0.952303856866503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11</c:v>
                </c:pt>
                <c:pt idx="1">
                  <c:v>27</c:v>
                </c:pt>
                <c:pt idx="2">
                  <c:v>2</c:v>
                </c:pt>
                <c:pt idx="3">
                  <c:v>13</c:v>
                </c:pt>
                <c:pt idx="4">
                  <c:v>10</c:v>
                </c:pt>
                <c:pt idx="5">
                  <c:v>63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70</c:v>
                </c:pt>
                <c:pt idx="1">
                  <c:v>49</c:v>
                </c:pt>
                <c:pt idx="2">
                  <c:v>27</c:v>
                </c:pt>
                <c:pt idx="3">
                  <c:v>39</c:v>
                </c:pt>
                <c:pt idx="4">
                  <c:v>32</c:v>
                </c:pt>
                <c:pt idx="5">
                  <c:v>239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13</c:v>
                </c:pt>
                <c:pt idx="1">
                  <c:v>5</c:v>
                </c:pt>
                <c:pt idx="2">
                  <c:v>49</c:v>
                </c:pt>
                <c:pt idx="3">
                  <c:v>14</c:v>
                </c:pt>
                <c:pt idx="4">
                  <c:v>18</c:v>
                </c:pt>
                <c:pt idx="5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280192"/>
        <c:axId val="108338496"/>
      </c:barChart>
      <c:catAx>
        <c:axId val="1022801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338496"/>
        <c:crosses val="autoZero"/>
        <c:auto val="1"/>
        <c:lblAlgn val="ctr"/>
        <c:lblOffset val="100"/>
        <c:noMultiLvlLbl val="0"/>
      </c:catAx>
      <c:valAx>
        <c:axId val="10833849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2280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30637503390535"/>
          <c:y val="2.2222066687197291E-2"/>
          <c:w val="0.70540773863751627"/>
          <c:h val="0.951111453288165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класі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класі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14</c:v>
                </c:pt>
                <c:pt idx="3">
                  <c:v>31</c:v>
                </c:pt>
                <c:pt idx="4">
                  <c:v>14</c:v>
                </c:pt>
                <c:pt idx="5">
                  <c:v>22</c:v>
                </c:pt>
                <c:pt idx="6">
                  <c:v>10</c:v>
                </c:pt>
                <c:pt idx="7">
                  <c:v>9</c:v>
                </c:pt>
                <c:pt idx="8">
                  <c:v>7</c:v>
                </c:pt>
                <c:pt idx="9">
                  <c:v>116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класі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0"/>
                <c:pt idx="0">
                  <c:v>89</c:v>
                </c:pt>
                <c:pt idx="1">
                  <c:v>71</c:v>
                </c:pt>
                <c:pt idx="2">
                  <c:v>70</c:v>
                </c:pt>
                <c:pt idx="3">
                  <c:v>65</c:v>
                </c:pt>
                <c:pt idx="4">
                  <c:v>49</c:v>
                </c:pt>
                <c:pt idx="5">
                  <c:v>52</c:v>
                </c:pt>
                <c:pt idx="6">
                  <c:v>48</c:v>
                </c:pt>
                <c:pt idx="7">
                  <c:v>37</c:v>
                </c:pt>
                <c:pt idx="8">
                  <c:v>37</c:v>
                </c:pt>
                <c:pt idx="9">
                  <c:v>518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класі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0"/>
                <c:pt idx="0">
                  <c:v>42</c:v>
                </c:pt>
                <c:pt idx="1">
                  <c:v>45</c:v>
                </c:pt>
                <c:pt idx="2">
                  <c:v>45</c:v>
                </c:pt>
                <c:pt idx="3">
                  <c:v>13</c:v>
                </c:pt>
                <c:pt idx="4">
                  <c:v>31</c:v>
                </c:pt>
                <c:pt idx="5">
                  <c:v>9</c:v>
                </c:pt>
                <c:pt idx="6">
                  <c:v>12</c:v>
                </c:pt>
                <c:pt idx="7">
                  <c:v>20</c:v>
                </c:pt>
                <c:pt idx="8">
                  <c:v>16</c:v>
                </c:pt>
                <c:pt idx="9">
                  <c:v>233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95232"/>
        <c:axId val="108390080"/>
      </c:barChart>
      <c:catAx>
        <c:axId val="1024952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390080"/>
        <c:crosses val="autoZero"/>
        <c:auto val="1"/>
        <c:lblAlgn val="ctr"/>
        <c:lblOffset val="100"/>
        <c:noMultiLvlLbl val="0"/>
      </c:catAx>
      <c:valAx>
        <c:axId val="10839008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24952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2632337734671"/>
          <c:y val="2.4444273355917021E-2"/>
          <c:w val="0.86100859076845759"/>
          <c:h val="0.951111453288165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17</c:v>
                </c:pt>
                <c:pt idx="1">
                  <c:v>35</c:v>
                </c:pt>
                <c:pt idx="2">
                  <c:v>11</c:v>
                </c:pt>
                <c:pt idx="3">
                  <c:v>0</c:v>
                </c:pt>
                <c:pt idx="4">
                  <c:v>5</c:v>
                </c:pt>
                <c:pt idx="5">
                  <c:v>68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51</c:v>
                </c:pt>
                <c:pt idx="1">
                  <c:v>39</c:v>
                </c:pt>
                <c:pt idx="2">
                  <c:v>46</c:v>
                </c:pt>
                <c:pt idx="3">
                  <c:v>16</c:v>
                </c:pt>
                <c:pt idx="4">
                  <c:v>19</c:v>
                </c:pt>
                <c:pt idx="5">
                  <c:v>171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26</c:v>
                </c:pt>
                <c:pt idx="1">
                  <c:v>9</c:v>
                </c:pt>
                <c:pt idx="2">
                  <c:v>13</c:v>
                </c:pt>
                <c:pt idx="3">
                  <c:v>16</c:v>
                </c:pt>
                <c:pt idx="4">
                  <c:v>8</c:v>
                </c:pt>
                <c:pt idx="5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802304"/>
        <c:axId val="108392384"/>
      </c:barChart>
      <c:catAx>
        <c:axId val="1208023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392384"/>
        <c:crosses val="autoZero"/>
        <c:auto val="1"/>
        <c:lblAlgn val="ctr"/>
        <c:lblOffset val="100"/>
        <c:noMultiLvlLbl val="0"/>
      </c:catAx>
      <c:valAx>
        <c:axId val="1083923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08023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62133024670252"/>
          <c:y val="2.2222066687197291E-2"/>
          <c:w val="0.84384028521349941"/>
          <c:h val="0.951111453288165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класи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класи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0"/>
                <c:pt idx="0">
                  <c:v>3</c:v>
                </c:pt>
                <c:pt idx="1">
                  <c:v>5</c:v>
                </c:pt>
                <c:pt idx="2">
                  <c:v>11</c:v>
                </c:pt>
                <c:pt idx="3">
                  <c:v>21</c:v>
                </c:pt>
                <c:pt idx="4">
                  <c:v>12</c:v>
                </c:pt>
                <c:pt idx="5">
                  <c:v>13</c:v>
                </c:pt>
                <c:pt idx="6">
                  <c:v>10</c:v>
                </c:pt>
                <c:pt idx="7">
                  <c:v>3</c:v>
                </c:pt>
                <c:pt idx="8">
                  <c:v>3</c:v>
                </c:pt>
                <c:pt idx="9">
                  <c:v>81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класи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0"/>
                <c:pt idx="0">
                  <c:v>91</c:v>
                </c:pt>
                <c:pt idx="1">
                  <c:v>78</c:v>
                </c:pt>
                <c:pt idx="2">
                  <c:v>84</c:v>
                </c:pt>
                <c:pt idx="3">
                  <c:v>71</c:v>
                </c:pt>
                <c:pt idx="4">
                  <c:v>51</c:v>
                </c:pt>
                <c:pt idx="5">
                  <c:v>57</c:v>
                </c:pt>
                <c:pt idx="6">
                  <c:v>46</c:v>
                </c:pt>
                <c:pt idx="7">
                  <c:v>33</c:v>
                </c:pt>
                <c:pt idx="8">
                  <c:v>35</c:v>
                </c:pt>
                <c:pt idx="9">
                  <c:v>546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класи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0"/>
                <c:pt idx="0">
                  <c:v>42</c:v>
                </c:pt>
                <c:pt idx="1">
                  <c:v>37</c:v>
                </c:pt>
                <c:pt idx="2">
                  <c:v>34</c:v>
                </c:pt>
                <c:pt idx="3">
                  <c:v>18</c:v>
                </c:pt>
                <c:pt idx="4">
                  <c:v>31</c:v>
                </c:pt>
                <c:pt idx="5">
                  <c:v>12</c:v>
                </c:pt>
                <c:pt idx="6">
                  <c:v>14</c:v>
                </c:pt>
                <c:pt idx="7">
                  <c:v>30</c:v>
                </c:pt>
                <c:pt idx="8">
                  <c:v>22</c:v>
                </c:pt>
                <c:pt idx="9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967680"/>
        <c:axId val="108394688"/>
      </c:barChart>
      <c:catAx>
        <c:axId val="1209676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394688"/>
        <c:crosses val="autoZero"/>
        <c:auto val="1"/>
        <c:lblAlgn val="ctr"/>
        <c:lblOffset val="100"/>
        <c:noMultiLvlLbl val="0"/>
      </c:catAx>
      <c:valAx>
        <c:axId val="10839468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09676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2632337734671"/>
          <c:y val="2.4444273355917021E-2"/>
          <c:w val="0.86100859076845759"/>
          <c:h val="0.951111453288165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класі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класі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11</c:v>
                </c:pt>
                <c:pt idx="3">
                  <c:v>18</c:v>
                </c:pt>
                <c:pt idx="4">
                  <c:v>12</c:v>
                </c:pt>
                <c:pt idx="5">
                  <c:v>20</c:v>
                </c:pt>
                <c:pt idx="6">
                  <c:v>16</c:v>
                </c:pt>
                <c:pt idx="7">
                  <c:v>8</c:v>
                </c:pt>
                <c:pt idx="8">
                  <c:v>7</c:v>
                </c:pt>
                <c:pt idx="9">
                  <c:v>85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класі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0"/>
                <c:pt idx="0">
                  <c:v>33</c:v>
                </c:pt>
                <c:pt idx="1">
                  <c:v>46</c:v>
                </c:pt>
                <c:pt idx="2">
                  <c:v>54</c:v>
                </c:pt>
                <c:pt idx="3">
                  <c:v>62</c:v>
                </c:pt>
                <c:pt idx="4">
                  <c:v>51</c:v>
                </c:pt>
                <c:pt idx="5">
                  <c:v>40</c:v>
                </c:pt>
                <c:pt idx="6">
                  <c:v>32</c:v>
                </c:pt>
                <c:pt idx="7">
                  <c:v>29</c:v>
                </c:pt>
                <c:pt idx="8">
                  <c:v>21</c:v>
                </c:pt>
                <c:pt idx="9">
                  <c:v>368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0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9 класі</c:v>
                </c:pt>
                <c:pt idx="7">
                  <c:v>10 класи</c:v>
                </c:pt>
                <c:pt idx="8">
                  <c:v>11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0"/>
                <c:pt idx="0">
                  <c:v>101</c:v>
                </c:pt>
                <c:pt idx="1">
                  <c:v>73</c:v>
                </c:pt>
                <c:pt idx="2">
                  <c:v>64</c:v>
                </c:pt>
                <c:pt idx="3">
                  <c:v>30</c:v>
                </c:pt>
                <c:pt idx="4">
                  <c:v>31</c:v>
                </c:pt>
                <c:pt idx="5">
                  <c:v>22</c:v>
                </c:pt>
                <c:pt idx="6">
                  <c:v>22</c:v>
                </c:pt>
                <c:pt idx="7">
                  <c:v>29</c:v>
                </c:pt>
                <c:pt idx="8">
                  <c:v>32</c:v>
                </c:pt>
                <c:pt idx="9">
                  <c:v>404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969728"/>
        <c:axId val="157565504"/>
      </c:barChart>
      <c:catAx>
        <c:axId val="120969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7565504"/>
        <c:crosses val="autoZero"/>
        <c:auto val="1"/>
        <c:lblAlgn val="ctr"/>
        <c:lblOffset val="100"/>
        <c:noMultiLvlLbl val="0"/>
      </c:catAx>
      <c:valAx>
        <c:axId val="15756550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09697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30637503390535"/>
          <c:y val="2.4753694537637486E-2"/>
          <c:w val="0.8598693169222974"/>
          <c:h val="0.950492610924725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0">
                  <c:v>6</c:v>
                </c:pt>
                <c:pt idx="1">
                  <c:v>26</c:v>
                </c:pt>
                <c:pt idx="2">
                  <c:v>11</c:v>
                </c:pt>
                <c:pt idx="3">
                  <c:v>10</c:v>
                </c:pt>
                <c:pt idx="4">
                  <c:v>7</c:v>
                </c:pt>
                <c:pt idx="5">
                  <c:v>3</c:v>
                </c:pt>
                <c:pt idx="6">
                  <c:v>2</c:v>
                </c:pt>
                <c:pt idx="7">
                  <c:v>65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8"/>
                <c:pt idx="0">
                  <c:v>51</c:v>
                </c:pt>
                <c:pt idx="1">
                  <c:v>63</c:v>
                </c:pt>
                <c:pt idx="2">
                  <c:v>43</c:v>
                </c:pt>
                <c:pt idx="3">
                  <c:v>47</c:v>
                </c:pt>
                <c:pt idx="4">
                  <c:v>37</c:v>
                </c:pt>
                <c:pt idx="5">
                  <c:v>23</c:v>
                </c:pt>
                <c:pt idx="6">
                  <c:v>14</c:v>
                </c:pt>
                <c:pt idx="7">
                  <c:v>278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8"/>
                <c:pt idx="0">
                  <c:v>72</c:v>
                </c:pt>
                <c:pt idx="1">
                  <c:v>21</c:v>
                </c:pt>
                <c:pt idx="2">
                  <c:v>40</c:v>
                </c:pt>
                <c:pt idx="3">
                  <c:v>24</c:v>
                </c:pt>
                <c:pt idx="4">
                  <c:v>26</c:v>
                </c:pt>
                <c:pt idx="5">
                  <c:v>40</c:v>
                </c:pt>
                <c:pt idx="6">
                  <c:v>44</c:v>
                </c:pt>
                <c:pt idx="7">
                  <c:v>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36768"/>
        <c:axId val="157567808"/>
      </c:barChart>
      <c:catAx>
        <c:axId val="1575367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7567808"/>
        <c:crosses val="autoZero"/>
        <c:auto val="1"/>
        <c:lblAlgn val="ctr"/>
        <c:lblOffset val="100"/>
        <c:noMultiLvlLbl val="0"/>
      </c:catAx>
      <c:valAx>
        <c:axId val="15756780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75367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2632337734671"/>
          <c:y val="2.3087861493191988E-2"/>
          <c:w val="0.86100859076845759"/>
          <c:h val="0.949206704714977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8"/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10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8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8"/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10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8"/>
                <c:pt idx="1">
                  <c:v>14</c:v>
                </c:pt>
                <c:pt idx="2">
                  <c:v>7</c:v>
                </c:pt>
                <c:pt idx="3">
                  <c:v>13</c:v>
                </c:pt>
                <c:pt idx="4">
                  <c:v>6</c:v>
                </c:pt>
                <c:pt idx="5">
                  <c:v>19</c:v>
                </c:pt>
                <c:pt idx="6">
                  <c:v>0</c:v>
                </c:pt>
                <c:pt idx="7">
                  <c:v>51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8"/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10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8"/>
                <c:pt idx="1">
                  <c:v>84</c:v>
                </c:pt>
                <c:pt idx="2">
                  <c:v>67</c:v>
                </c:pt>
                <c:pt idx="3">
                  <c:v>70</c:v>
                </c:pt>
                <c:pt idx="4">
                  <c:v>38</c:v>
                </c:pt>
                <c:pt idx="5">
                  <c:v>50</c:v>
                </c:pt>
                <c:pt idx="6">
                  <c:v>8</c:v>
                </c:pt>
                <c:pt idx="7">
                  <c:v>271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8"/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8 класи</c:v>
                </c:pt>
                <c:pt idx="6">
                  <c:v>10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8"/>
                <c:pt idx="1">
                  <c:v>30</c:v>
                </c:pt>
                <c:pt idx="2">
                  <c:v>53</c:v>
                </c:pt>
                <c:pt idx="3">
                  <c:v>26</c:v>
                </c:pt>
                <c:pt idx="4">
                  <c:v>27</c:v>
                </c:pt>
                <c:pt idx="5">
                  <c:v>14</c:v>
                </c:pt>
                <c:pt idx="6">
                  <c:v>7</c:v>
                </c:pt>
                <c:pt idx="7">
                  <c:v>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38816"/>
        <c:axId val="157570112"/>
      </c:barChart>
      <c:catAx>
        <c:axId val="1575388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7570112"/>
        <c:crosses val="autoZero"/>
        <c:auto val="1"/>
        <c:lblAlgn val="ctr"/>
        <c:lblOffset val="100"/>
        <c:noMultiLvlLbl val="0"/>
      </c:catAx>
      <c:valAx>
        <c:axId val="15757011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75388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6675829864838"/>
          <c:y val="0.10158659057004475"/>
          <c:w val="0.86605734985130733"/>
          <c:h val="0.873016761787444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4"/>
                <c:pt idx="0">
                  <c:v>67</c:v>
                </c:pt>
                <c:pt idx="1">
                  <c:v>64</c:v>
                </c:pt>
                <c:pt idx="2">
                  <c:v>27</c:v>
                </c:pt>
                <c:pt idx="3">
                  <c:v>158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3 класи</c:v>
                </c:pt>
                <c:pt idx="1">
                  <c:v>4 класи</c:v>
                </c:pt>
                <c:pt idx="2">
                  <c:v>5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4"/>
                <c:pt idx="0">
                  <c:v>67</c:v>
                </c:pt>
                <c:pt idx="1">
                  <c:v>55</c:v>
                </c:pt>
                <c:pt idx="2">
                  <c:v>99</c:v>
                </c:pt>
                <c:pt idx="3">
                  <c:v>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364736"/>
        <c:axId val="157572416"/>
      </c:barChart>
      <c:catAx>
        <c:axId val="1573647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7572416"/>
        <c:crosses val="autoZero"/>
        <c:auto val="1"/>
        <c:lblAlgn val="ctr"/>
        <c:lblOffset val="100"/>
        <c:noMultiLvlLbl val="0"/>
      </c:catAx>
      <c:valAx>
        <c:axId val="15757241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7364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209262737974327E-2"/>
          <c:y val="2.9699308558081585E-2"/>
          <c:w val="0.94413325965562711"/>
          <c:h val="0.793421099412745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Аркуш1!$A$2:$A$16</c:f>
              <c:strCache>
                <c:ptCount val="15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  <c:pt idx="14">
                  <c:v>2019/2020</c:v>
                </c:pt>
              </c:strCache>
            </c:strRef>
          </c:cat>
          <c:val>
            <c:numRef>
              <c:f>Аркуш1!$B$2:$B$16</c:f>
              <c:numCache>
                <c:formatCode>General</c:formatCode>
                <c:ptCount val="15"/>
                <c:pt idx="0">
                  <c:v>48.8</c:v>
                </c:pt>
                <c:pt idx="1">
                  <c:v>48.5</c:v>
                </c:pt>
                <c:pt idx="2">
                  <c:v>51.7</c:v>
                </c:pt>
                <c:pt idx="3">
                  <c:v>49.1</c:v>
                </c:pt>
                <c:pt idx="4">
                  <c:v>49.4</c:v>
                </c:pt>
                <c:pt idx="5">
                  <c:v>54.9</c:v>
                </c:pt>
                <c:pt idx="6">
                  <c:v>56.6</c:v>
                </c:pt>
                <c:pt idx="7">
                  <c:v>65.099999999999994</c:v>
                </c:pt>
                <c:pt idx="8">
                  <c:v>62</c:v>
                </c:pt>
                <c:pt idx="9">
                  <c:v>64.8</c:v>
                </c:pt>
                <c:pt idx="10">
                  <c:v>64.400000000000006</c:v>
                </c:pt>
                <c:pt idx="11">
                  <c:v>59.7</c:v>
                </c:pt>
                <c:pt idx="12">
                  <c:v>52.8</c:v>
                </c:pt>
                <c:pt idx="13">
                  <c:v>46.5</c:v>
                </c:pt>
                <c:pt idx="14">
                  <c:v>54.1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881024"/>
        <c:axId val="89543744"/>
        <c:axId val="0"/>
      </c:bar3DChart>
      <c:catAx>
        <c:axId val="90881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9543744"/>
        <c:crosses val="autoZero"/>
        <c:auto val="1"/>
        <c:lblAlgn val="ctr"/>
        <c:lblOffset val="100"/>
        <c:noMultiLvlLbl val="0"/>
      </c:catAx>
      <c:valAx>
        <c:axId val="8954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81024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20</c:v>
                </c:pt>
                <c:pt idx="1">
                  <c:v>23</c:v>
                </c:pt>
                <c:pt idx="2">
                  <c:v>18</c:v>
                </c:pt>
                <c:pt idx="3">
                  <c:v>5</c:v>
                </c:pt>
                <c:pt idx="4">
                  <c:v>6</c:v>
                </c:pt>
                <c:pt idx="5">
                  <c:v>8</c:v>
                </c:pt>
                <c:pt idx="6">
                  <c:v>80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74</c:v>
                </c:pt>
                <c:pt idx="1">
                  <c:v>47</c:v>
                </c:pt>
                <c:pt idx="2">
                  <c:v>54</c:v>
                </c:pt>
                <c:pt idx="3">
                  <c:v>37</c:v>
                </c:pt>
                <c:pt idx="4">
                  <c:v>43</c:v>
                </c:pt>
                <c:pt idx="5">
                  <c:v>27</c:v>
                </c:pt>
                <c:pt idx="6">
                  <c:v>282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16</c:v>
                </c:pt>
                <c:pt idx="1">
                  <c:v>18</c:v>
                </c:pt>
                <c:pt idx="2">
                  <c:v>11</c:v>
                </c:pt>
                <c:pt idx="3">
                  <c:v>28</c:v>
                </c:pt>
                <c:pt idx="4">
                  <c:v>17</c:v>
                </c:pt>
                <c:pt idx="5">
                  <c:v>25</c:v>
                </c:pt>
                <c:pt idx="6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38304"/>
        <c:axId val="157345472"/>
      </c:barChart>
      <c:catAx>
        <c:axId val="1575383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7345472"/>
        <c:crosses val="autoZero"/>
        <c:auto val="1"/>
        <c:lblAlgn val="ctr"/>
        <c:lblOffset val="100"/>
        <c:noMultiLvlLbl val="0"/>
      </c:catAx>
      <c:valAx>
        <c:axId val="15734547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7538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20</c:v>
                </c:pt>
                <c:pt idx="1">
                  <c:v>12</c:v>
                </c:pt>
                <c:pt idx="2">
                  <c:v>21</c:v>
                </c:pt>
                <c:pt idx="3">
                  <c:v>13</c:v>
                </c:pt>
                <c:pt idx="4">
                  <c:v>7</c:v>
                </c:pt>
                <c:pt idx="5">
                  <c:v>3</c:v>
                </c:pt>
                <c:pt idx="6">
                  <c:v>76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73</c:v>
                </c:pt>
                <c:pt idx="1">
                  <c:v>70</c:v>
                </c:pt>
                <c:pt idx="2">
                  <c:v>52</c:v>
                </c:pt>
                <c:pt idx="3">
                  <c:v>44</c:v>
                </c:pt>
                <c:pt idx="4">
                  <c:v>38</c:v>
                </c:pt>
                <c:pt idx="5">
                  <c:v>31</c:v>
                </c:pt>
                <c:pt idx="6">
                  <c:v>308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17</c:v>
                </c:pt>
                <c:pt idx="1">
                  <c:v>12</c:v>
                </c:pt>
                <c:pt idx="2">
                  <c:v>9</c:v>
                </c:pt>
                <c:pt idx="3">
                  <c:v>13</c:v>
                </c:pt>
                <c:pt idx="4">
                  <c:v>21</c:v>
                </c:pt>
                <c:pt idx="5">
                  <c:v>26</c:v>
                </c:pt>
                <c:pt idx="6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970944"/>
        <c:axId val="157347776"/>
      </c:barChart>
      <c:catAx>
        <c:axId val="1579709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7347776"/>
        <c:crosses val="autoZero"/>
        <c:auto val="1"/>
        <c:lblAlgn val="ctr"/>
        <c:lblOffset val="100"/>
        <c:noMultiLvlLbl val="0"/>
      </c:catAx>
      <c:valAx>
        <c:axId val="1573477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79709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5</c:v>
                </c:pt>
                <c:pt idx="1">
                  <c:v>12</c:v>
                </c:pt>
                <c:pt idx="2">
                  <c:v>5</c:v>
                </c:pt>
                <c:pt idx="3">
                  <c:v>10</c:v>
                </c:pt>
                <c:pt idx="4">
                  <c:v>5</c:v>
                </c:pt>
                <c:pt idx="5">
                  <c:v>37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48</c:v>
                </c:pt>
                <c:pt idx="1">
                  <c:v>49</c:v>
                </c:pt>
                <c:pt idx="2">
                  <c:v>40</c:v>
                </c:pt>
                <c:pt idx="3">
                  <c:v>29</c:v>
                </c:pt>
                <c:pt idx="4">
                  <c:v>24</c:v>
                </c:pt>
                <c:pt idx="5">
                  <c:v>190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41</c:v>
                </c:pt>
                <c:pt idx="1">
                  <c:v>22</c:v>
                </c:pt>
                <c:pt idx="2">
                  <c:v>25</c:v>
                </c:pt>
                <c:pt idx="3">
                  <c:v>27</c:v>
                </c:pt>
                <c:pt idx="4">
                  <c:v>31</c:v>
                </c:pt>
                <c:pt idx="5">
                  <c:v>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972992"/>
        <c:axId val="157350080"/>
      </c:barChart>
      <c:catAx>
        <c:axId val="1579729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7350080"/>
        <c:crosses val="autoZero"/>
        <c:auto val="1"/>
        <c:lblAlgn val="ctr"/>
        <c:lblOffset val="100"/>
        <c:noMultiLvlLbl val="0"/>
      </c:catAx>
      <c:valAx>
        <c:axId val="15735008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79729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0">
                  <c:v>9</c:v>
                </c:pt>
                <c:pt idx="1">
                  <c:v>19</c:v>
                </c:pt>
                <c:pt idx="2">
                  <c:v>7</c:v>
                </c:pt>
                <c:pt idx="3">
                  <c:v>30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  <c:pt idx="7">
                  <c:v>72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8"/>
                <c:pt idx="0">
                  <c:v>79</c:v>
                </c:pt>
                <c:pt idx="1">
                  <c:v>58</c:v>
                </c:pt>
                <c:pt idx="2">
                  <c:v>53</c:v>
                </c:pt>
                <c:pt idx="3">
                  <c:v>47</c:v>
                </c:pt>
                <c:pt idx="4">
                  <c:v>31</c:v>
                </c:pt>
                <c:pt idx="5">
                  <c:v>6</c:v>
                </c:pt>
                <c:pt idx="6">
                  <c:v>11</c:v>
                </c:pt>
                <c:pt idx="7">
                  <c:v>285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8"/>
                <c:pt idx="0">
                  <c:v>41</c:v>
                </c:pt>
                <c:pt idx="1">
                  <c:v>32</c:v>
                </c:pt>
                <c:pt idx="2">
                  <c:v>34</c:v>
                </c:pt>
                <c:pt idx="3">
                  <c:v>6</c:v>
                </c:pt>
                <c:pt idx="4">
                  <c:v>34</c:v>
                </c:pt>
                <c:pt idx="5">
                  <c:v>11</c:v>
                </c:pt>
                <c:pt idx="6">
                  <c:v>17</c:v>
                </c:pt>
                <c:pt idx="7">
                  <c:v>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970752"/>
        <c:axId val="159392320"/>
      </c:barChart>
      <c:catAx>
        <c:axId val="120970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392320"/>
        <c:crosses val="autoZero"/>
        <c:auto val="1"/>
        <c:lblAlgn val="ctr"/>
        <c:lblOffset val="100"/>
        <c:noMultiLvlLbl val="0"/>
      </c:catAx>
      <c:valAx>
        <c:axId val="15939232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0970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1"/>
                <c:pt idx="1">
                  <c:v>10</c:v>
                </c:pt>
                <c:pt idx="2">
                  <c:v>5</c:v>
                </c:pt>
                <c:pt idx="3">
                  <c:v>14</c:v>
                </c:pt>
                <c:pt idx="4">
                  <c:v>21</c:v>
                </c:pt>
                <c:pt idx="5">
                  <c:v>15</c:v>
                </c:pt>
                <c:pt idx="6">
                  <c:v>21</c:v>
                </c:pt>
                <c:pt idx="7">
                  <c:v>7</c:v>
                </c:pt>
                <c:pt idx="8">
                  <c:v>5</c:v>
                </c:pt>
                <c:pt idx="9">
                  <c:v>7</c:v>
                </c:pt>
                <c:pt idx="10">
                  <c:v>105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1"/>
                <c:pt idx="1">
                  <c:v>57</c:v>
                </c:pt>
                <c:pt idx="2">
                  <c:v>41</c:v>
                </c:pt>
                <c:pt idx="3">
                  <c:v>65</c:v>
                </c:pt>
                <c:pt idx="4">
                  <c:v>16</c:v>
                </c:pt>
                <c:pt idx="5">
                  <c:v>58</c:v>
                </c:pt>
                <c:pt idx="6">
                  <c:v>48</c:v>
                </c:pt>
                <c:pt idx="7">
                  <c:v>38</c:v>
                </c:pt>
                <c:pt idx="8">
                  <c:v>27</c:v>
                </c:pt>
                <c:pt idx="9">
                  <c:v>29</c:v>
                </c:pt>
                <c:pt idx="10">
                  <c:v>379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1"/>
                <c:pt idx="1">
                  <c:v>69</c:v>
                </c:pt>
                <c:pt idx="2">
                  <c:v>74</c:v>
                </c:pt>
                <c:pt idx="3">
                  <c:v>50</c:v>
                </c:pt>
                <c:pt idx="4">
                  <c:v>25</c:v>
                </c:pt>
                <c:pt idx="5">
                  <c:v>20</c:v>
                </c:pt>
                <c:pt idx="6">
                  <c:v>14</c:v>
                </c:pt>
                <c:pt idx="7">
                  <c:v>25</c:v>
                </c:pt>
                <c:pt idx="8">
                  <c:v>34</c:v>
                </c:pt>
                <c:pt idx="9">
                  <c:v>24</c:v>
                </c:pt>
                <c:pt idx="10">
                  <c:v>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366784"/>
        <c:axId val="159394624"/>
      </c:barChart>
      <c:catAx>
        <c:axId val="1573667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394624"/>
        <c:crosses val="autoZero"/>
        <c:auto val="1"/>
        <c:lblAlgn val="ctr"/>
        <c:lblOffset val="100"/>
        <c:noMultiLvlLbl val="0"/>
      </c:catAx>
      <c:valAx>
        <c:axId val="1593946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73667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3354067427034"/>
          <c:y val="0"/>
          <c:w val="0.84384028521349941"/>
          <c:h val="0.950492610924725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0">
                  <c:v>25</c:v>
                </c:pt>
                <c:pt idx="1">
                  <c:v>37</c:v>
                </c:pt>
                <c:pt idx="2">
                  <c:v>19</c:v>
                </c:pt>
                <c:pt idx="3">
                  <c:v>17</c:v>
                </c:pt>
                <c:pt idx="4">
                  <c:v>10</c:v>
                </c:pt>
                <c:pt idx="5">
                  <c:v>9</c:v>
                </c:pt>
                <c:pt idx="6">
                  <c:v>117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0">
                  <c:v>72</c:v>
                </c:pt>
                <c:pt idx="1">
                  <c:v>43</c:v>
                </c:pt>
                <c:pt idx="2">
                  <c:v>51</c:v>
                </c:pt>
                <c:pt idx="3">
                  <c:v>48</c:v>
                </c:pt>
                <c:pt idx="4">
                  <c:v>32</c:v>
                </c:pt>
                <c:pt idx="5">
                  <c:v>31</c:v>
                </c:pt>
                <c:pt idx="6">
                  <c:v>277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0">
                  <c:v>31</c:v>
                </c:pt>
                <c:pt idx="1">
                  <c:v>13</c:v>
                </c:pt>
                <c:pt idx="2">
                  <c:v>11</c:v>
                </c:pt>
                <c:pt idx="3">
                  <c:v>5</c:v>
                </c:pt>
                <c:pt idx="4">
                  <c:v>24</c:v>
                </c:pt>
                <c:pt idx="5">
                  <c:v>20</c:v>
                </c:pt>
                <c:pt idx="6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121920"/>
        <c:axId val="159396928"/>
      </c:barChart>
      <c:catAx>
        <c:axId val="1591219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396928"/>
        <c:crosses val="autoZero"/>
        <c:auto val="1"/>
        <c:lblAlgn val="ctr"/>
        <c:lblOffset val="100"/>
        <c:noMultiLvlLbl val="0"/>
      </c:catAx>
      <c:valAx>
        <c:axId val="15939692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91219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33</c:v>
                </c:pt>
                <c:pt idx="1">
                  <c:v>28</c:v>
                </c:pt>
                <c:pt idx="2">
                  <c:v>17</c:v>
                </c:pt>
                <c:pt idx="3">
                  <c:v>14</c:v>
                </c:pt>
                <c:pt idx="4">
                  <c:v>6</c:v>
                </c:pt>
                <c:pt idx="5">
                  <c:v>6</c:v>
                </c:pt>
                <c:pt idx="6">
                  <c:v>104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65</c:v>
                </c:pt>
                <c:pt idx="1">
                  <c:v>52</c:v>
                </c:pt>
                <c:pt idx="2">
                  <c:v>48</c:v>
                </c:pt>
                <c:pt idx="3">
                  <c:v>45</c:v>
                </c:pt>
                <c:pt idx="4">
                  <c:v>36</c:v>
                </c:pt>
                <c:pt idx="5">
                  <c:v>29</c:v>
                </c:pt>
                <c:pt idx="6">
                  <c:v>275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11</c:v>
                </c:pt>
                <c:pt idx="4">
                  <c:v>24</c:v>
                </c:pt>
                <c:pt idx="5">
                  <c:v>25</c:v>
                </c:pt>
                <c:pt idx="6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123968"/>
        <c:axId val="159399232"/>
      </c:barChart>
      <c:catAx>
        <c:axId val="159123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399232"/>
        <c:crosses val="autoZero"/>
        <c:auto val="1"/>
        <c:lblAlgn val="ctr"/>
        <c:lblOffset val="100"/>
        <c:noMultiLvlLbl val="0"/>
      </c:catAx>
      <c:valAx>
        <c:axId val="15939923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91239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0">
                  <c:v>7</c:v>
                </c:pt>
                <c:pt idx="1">
                  <c:v>14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30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0">
                  <c:v>57</c:v>
                </c:pt>
                <c:pt idx="1">
                  <c:v>62</c:v>
                </c:pt>
                <c:pt idx="2">
                  <c:v>40</c:v>
                </c:pt>
                <c:pt idx="3">
                  <c:v>58</c:v>
                </c:pt>
                <c:pt idx="4">
                  <c:v>35</c:v>
                </c:pt>
                <c:pt idx="5">
                  <c:v>27</c:v>
                </c:pt>
                <c:pt idx="6">
                  <c:v>279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0">
                  <c:v>65</c:v>
                </c:pt>
                <c:pt idx="1">
                  <c:v>34</c:v>
                </c:pt>
                <c:pt idx="2">
                  <c:v>51</c:v>
                </c:pt>
                <c:pt idx="3">
                  <c:v>21</c:v>
                </c:pt>
                <c:pt idx="4">
                  <c:v>34</c:v>
                </c:pt>
                <c:pt idx="5">
                  <c:v>38</c:v>
                </c:pt>
                <c:pt idx="6">
                  <c:v>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752704"/>
        <c:axId val="159303360"/>
      </c:barChart>
      <c:catAx>
        <c:axId val="159752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303360"/>
        <c:crosses val="autoZero"/>
        <c:auto val="1"/>
        <c:lblAlgn val="ctr"/>
        <c:lblOffset val="100"/>
        <c:noMultiLvlLbl val="0"/>
      </c:catAx>
      <c:valAx>
        <c:axId val="15930336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9752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5"/>
                <c:pt idx="1">
                  <c:v>9</c:v>
                </c:pt>
                <c:pt idx="2">
                  <c:v>18</c:v>
                </c:pt>
                <c:pt idx="3">
                  <c:v>23</c:v>
                </c:pt>
                <c:pt idx="4">
                  <c:v>50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5"/>
                <c:pt idx="1">
                  <c:v>120</c:v>
                </c:pt>
                <c:pt idx="2">
                  <c:v>90</c:v>
                </c:pt>
                <c:pt idx="3">
                  <c:v>71</c:v>
                </c:pt>
                <c:pt idx="4">
                  <c:v>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754752"/>
        <c:axId val="159305664"/>
      </c:barChart>
      <c:catAx>
        <c:axId val="159754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305664"/>
        <c:crosses val="autoZero"/>
        <c:auto val="1"/>
        <c:lblAlgn val="ctr"/>
        <c:lblOffset val="100"/>
        <c:noMultiLvlLbl val="0"/>
      </c:catAx>
      <c:valAx>
        <c:axId val="15930566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9754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11-ті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11-ті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1">
                  <c:v>9</c:v>
                </c:pt>
                <c:pt idx="2">
                  <c:v>3</c:v>
                </c:pt>
                <c:pt idx="3">
                  <c:v>4</c:v>
                </c:pt>
                <c:pt idx="4">
                  <c:v>16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11-ті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5"/>
                <c:pt idx="1">
                  <c:v>35</c:v>
                </c:pt>
                <c:pt idx="2">
                  <c:v>25</c:v>
                </c:pt>
                <c:pt idx="3">
                  <c:v>7</c:v>
                </c:pt>
                <c:pt idx="4">
                  <c:v>67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11-ті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5"/>
                <c:pt idx="1">
                  <c:v>37</c:v>
                </c:pt>
                <c:pt idx="2">
                  <c:v>42</c:v>
                </c:pt>
                <c:pt idx="3">
                  <c:v>49</c:v>
                </c:pt>
                <c:pt idx="4">
                  <c:v>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122432"/>
        <c:axId val="159307968"/>
      </c:barChart>
      <c:catAx>
        <c:axId val="1591224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307968"/>
        <c:crosses val="autoZero"/>
        <c:auto val="1"/>
        <c:lblAlgn val="ctr"/>
        <c:lblOffset val="100"/>
        <c:noMultiLvlLbl val="0"/>
      </c:catAx>
      <c:valAx>
        <c:axId val="15930796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9122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Аркуш1!$A$2:$A$16</c:f>
              <c:strCache>
                <c:ptCount val="15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  <c:pt idx="14">
                  <c:v>2019/2020</c:v>
                </c:pt>
              </c:strCache>
            </c:strRef>
          </c:cat>
          <c:val>
            <c:numRef>
              <c:f>Аркуш1!$B$2:$B$16</c:f>
              <c:numCache>
                <c:formatCode>General</c:formatCode>
                <c:ptCount val="15"/>
                <c:pt idx="0">
                  <c:v>75</c:v>
                </c:pt>
                <c:pt idx="1">
                  <c:v>66</c:v>
                </c:pt>
                <c:pt idx="2">
                  <c:v>70</c:v>
                </c:pt>
                <c:pt idx="3">
                  <c:v>61</c:v>
                </c:pt>
                <c:pt idx="4">
                  <c:v>32</c:v>
                </c:pt>
                <c:pt idx="5">
                  <c:v>37</c:v>
                </c:pt>
                <c:pt idx="6">
                  <c:v>40</c:v>
                </c:pt>
                <c:pt idx="7">
                  <c:v>12</c:v>
                </c:pt>
                <c:pt idx="8">
                  <c:v>13</c:v>
                </c:pt>
                <c:pt idx="9">
                  <c:v>5</c:v>
                </c:pt>
                <c:pt idx="10">
                  <c:v>5</c:v>
                </c:pt>
                <c:pt idx="11">
                  <c:v>9</c:v>
                </c:pt>
                <c:pt idx="12">
                  <c:v>6</c:v>
                </c:pt>
                <c:pt idx="13">
                  <c:v>29</c:v>
                </c:pt>
                <c:pt idx="14">
                  <c:v>16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Аркуш1!$A$2:$A$16</c:f>
              <c:strCache>
                <c:ptCount val="15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  <c:pt idx="14">
                  <c:v>2019/2020</c:v>
                </c:pt>
              </c:strCache>
            </c:strRef>
          </c:cat>
          <c:val>
            <c:numRef>
              <c:f>Аркуш1!$C$2:$C$16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Аркуш1!$A$2:$A$16</c:f>
              <c:strCache>
                <c:ptCount val="15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  <c:pt idx="14">
                  <c:v>2019/2020</c:v>
                </c:pt>
              </c:strCache>
            </c:strRef>
          </c:cat>
          <c:val>
            <c:numRef>
              <c:f>Аркуш1!$D$2:$D$16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712064"/>
        <c:axId val="95924736"/>
        <c:axId val="0"/>
      </c:bar3DChart>
      <c:catAx>
        <c:axId val="98712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924736"/>
        <c:crosses val="autoZero"/>
        <c:auto val="1"/>
        <c:lblAlgn val="ctr"/>
        <c:lblOffset val="100"/>
        <c:noMultiLvlLbl val="0"/>
      </c:catAx>
      <c:valAx>
        <c:axId val="9592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87120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73518341480595"/>
          <c:y val="2.4753694537637438E-2"/>
          <c:w val="0.6269597986836245"/>
          <c:h val="0.950492610924725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4"/>
                <c:pt idx="0">
                  <c:v>7</c:v>
                </c:pt>
                <c:pt idx="1">
                  <c:v>18</c:v>
                </c:pt>
                <c:pt idx="2">
                  <c:v>9</c:v>
                </c:pt>
                <c:pt idx="3">
                  <c:v>34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4"/>
                <c:pt idx="0">
                  <c:v>44</c:v>
                </c:pt>
                <c:pt idx="1">
                  <c:v>41</c:v>
                </c:pt>
                <c:pt idx="2">
                  <c:v>31</c:v>
                </c:pt>
                <c:pt idx="3">
                  <c:v>116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4"/>
                <c:pt idx="0">
                  <c:v>78</c:v>
                </c:pt>
                <c:pt idx="1">
                  <c:v>51</c:v>
                </c:pt>
                <c:pt idx="2">
                  <c:v>54</c:v>
                </c:pt>
                <c:pt idx="3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559616"/>
        <c:axId val="168378944"/>
      </c:barChart>
      <c:catAx>
        <c:axId val="1685596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8378944"/>
        <c:crosses val="autoZero"/>
        <c:auto val="1"/>
        <c:lblAlgn val="ctr"/>
        <c:lblOffset val="100"/>
        <c:noMultiLvlLbl val="0"/>
      </c:catAx>
      <c:valAx>
        <c:axId val="16837894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85596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1">
                  <c:v>1</c:v>
                </c:pt>
                <c:pt idx="2">
                  <c:v>13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17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1">
                  <c:v>21</c:v>
                </c:pt>
                <c:pt idx="2">
                  <c:v>42</c:v>
                </c:pt>
                <c:pt idx="3">
                  <c:v>44</c:v>
                </c:pt>
                <c:pt idx="4">
                  <c:v>32</c:v>
                </c:pt>
                <c:pt idx="5">
                  <c:v>20</c:v>
                </c:pt>
                <c:pt idx="6">
                  <c:v>149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1">
                  <c:v>107</c:v>
                </c:pt>
                <c:pt idx="2">
                  <c:v>55</c:v>
                </c:pt>
                <c:pt idx="3">
                  <c:v>59</c:v>
                </c:pt>
                <c:pt idx="4">
                  <c:v>49</c:v>
                </c:pt>
                <c:pt idx="5">
                  <c:v>50</c:v>
                </c:pt>
                <c:pt idx="6">
                  <c:v>320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561152"/>
        <c:axId val="168381248"/>
      </c:barChart>
      <c:catAx>
        <c:axId val="1685611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8381248"/>
        <c:crosses val="autoZero"/>
        <c:auto val="1"/>
        <c:lblAlgn val="ctr"/>
        <c:lblOffset val="100"/>
        <c:noMultiLvlLbl val="0"/>
      </c:catAx>
      <c:valAx>
        <c:axId val="1683812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85611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1">
                  <c:v>5</c:v>
                </c:pt>
                <c:pt idx="2">
                  <c:v>8</c:v>
                </c:pt>
                <c:pt idx="3">
                  <c:v>16</c:v>
                </c:pt>
                <c:pt idx="4">
                  <c:v>10</c:v>
                </c:pt>
                <c:pt idx="5">
                  <c:v>3</c:v>
                </c:pt>
                <c:pt idx="6">
                  <c:v>42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1">
                  <c:v>43</c:v>
                </c:pt>
                <c:pt idx="2">
                  <c:v>47</c:v>
                </c:pt>
                <c:pt idx="3">
                  <c:v>38</c:v>
                </c:pt>
                <c:pt idx="4">
                  <c:v>36</c:v>
                </c:pt>
                <c:pt idx="5">
                  <c:v>18</c:v>
                </c:pt>
                <c:pt idx="6">
                  <c:v>182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1">
                  <c:v>80</c:v>
                </c:pt>
                <c:pt idx="2">
                  <c:v>54</c:v>
                </c:pt>
                <c:pt idx="3">
                  <c:v>40</c:v>
                </c:pt>
                <c:pt idx="4">
                  <c:v>37</c:v>
                </c:pt>
                <c:pt idx="5">
                  <c:v>48</c:v>
                </c:pt>
                <c:pt idx="6">
                  <c:v>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542720"/>
        <c:axId val="168383552"/>
      </c:barChart>
      <c:catAx>
        <c:axId val="168542720"/>
        <c:scaling>
          <c:orientation val="minMax"/>
        </c:scaling>
        <c:delete val="0"/>
        <c:axPos val="l"/>
        <c:majorTickMark val="out"/>
        <c:minorTickMark val="none"/>
        <c:tickLblPos val="nextTo"/>
        <c:crossAx val="168383552"/>
        <c:crosses val="autoZero"/>
        <c:auto val="1"/>
        <c:lblAlgn val="ctr"/>
        <c:lblOffset val="100"/>
        <c:noMultiLvlLbl val="0"/>
      </c:catAx>
      <c:valAx>
        <c:axId val="16838355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8542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400" b="1">
          <a:solidFill>
            <a:schemeClr val="dk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30637503390535"/>
          <c:y val="1.3630499691972173E-2"/>
          <c:w val="0.70540773863751627"/>
          <c:h val="0.95002150112943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1">
                  <c:v>10</c:v>
                </c:pt>
                <c:pt idx="2">
                  <c:v>34</c:v>
                </c:pt>
                <c:pt idx="3">
                  <c:v>18</c:v>
                </c:pt>
                <c:pt idx="4">
                  <c:v>23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101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  <c:pt idx="1">
                  <c:v>45</c:v>
                </c:pt>
                <c:pt idx="2">
                  <c:v>35</c:v>
                </c:pt>
                <c:pt idx="3">
                  <c:v>40</c:v>
                </c:pt>
                <c:pt idx="4">
                  <c:v>33</c:v>
                </c:pt>
                <c:pt idx="5">
                  <c:v>29</c:v>
                </c:pt>
                <c:pt idx="6">
                  <c:v>17</c:v>
                </c:pt>
                <c:pt idx="7">
                  <c:v>19</c:v>
                </c:pt>
                <c:pt idx="8">
                  <c:v>218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9"/>
                <c:pt idx="1">
                  <c:v>67</c:v>
                </c:pt>
                <c:pt idx="2">
                  <c:v>35</c:v>
                </c:pt>
                <c:pt idx="3">
                  <c:v>33</c:v>
                </c:pt>
                <c:pt idx="4">
                  <c:v>17</c:v>
                </c:pt>
                <c:pt idx="5">
                  <c:v>21</c:v>
                </c:pt>
                <c:pt idx="6">
                  <c:v>39</c:v>
                </c:pt>
                <c:pt idx="7">
                  <c:v>29</c:v>
                </c:pt>
                <c:pt idx="8">
                  <c:v>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560640"/>
        <c:axId val="168385856"/>
      </c:barChart>
      <c:catAx>
        <c:axId val="168560640"/>
        <c:scaling>
          <c:orientation val="minMax"/>
        </c:scaling>
        <c:delete val="0"/>
        <c:axPos val="l"/>
        <c:majorTickMark val="out"/>
        <c:minorTickMark val="none"/>
        <c:tickLblPos val="nextTo"/>
        <c:crossAx val="168385856"/>
        <c:crosses val="autoZero"/>
        <c:auto val="1"/>
        <c:lblAlgn val="ctr"/>
        <c:lblOffset val="100"/>
        <c:noMultiLvlLbl val="0"/>
      </c:catAx>
      <c:valAx>
        <c:axId val="16838585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8560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400" b="1">
          <a:solidFill>
            <a:schemeClr val="dk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9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9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9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9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24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784384"/>
        <c:axId val="168683200"/>
      </c:barChart>
      <c:catAx>
        <c:axId val="1687843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8683200"/>
        <c:crosses val="autoZero"/>
        <c:auto val="1"/>
        <c:lblAlgn val="ctr"/>
        <c:lblOffset val="100"/>
        <c:noMultiLvlLbl val="0"/>
      </c:catAx>
      <c:valAx>
        <c:axId val="16868320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87843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561664"/>
        <c:axId val="168685504"/>
      </c:barChart>
      <c:catAx>
        <c:axId val="1685616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8685504"/>
        <c:crosses val="autoZero"/>
        <c:auto val="1"/>
        <c:lblAlgn val="ctr"/>
        <c:lblOffset val="100"/>
        <c:noMultiLvlLbl val="0"/>
      </c:catAx>
      <c:valAx>
        <c:axId val="16868550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85616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32</c:v>
                </c:pt>
                <c:pt idx="1">
                  <c:v>13</c:v>
                </c:pt>
                <c:pt idx="2">
                  <c:v>45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34</c:v>
                </c:pt>
                <c:pt idx="1">
                  <c:v>47</c:v>
                </c:pt>
                <c:pt idx="2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23488"/>
        <c:axId val="168687808"/>
      </c:barChart>
      <c:catAx>
        <c:axId val="157823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8687808"/>
        <c:crosses val="autoZero"/>
        <c:auto val="1"/>
        <c:lblAlgn val="ctr"/>
        <c:lblOffset val="100"/>
        <c:noMultiLvlLbl val="0"/>
      </c:catAx>
      <c:valAx>
        <c:axId val="16868780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57823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14</c:v>
                </c:pt>
                <c:pt idx="1">
                  <c:v>8</c:v>
                </c:pt>
                <c:pt idx="2">
                  <c:v>22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51</c:v>
                </c:pt>
                <c:pt idx="1">
                  <c:v>51</c:v>
                </c:pt>
                <c:pt idx="2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785920"/>
        <c:axId val="173744704"/>
      </c:barChart>
      <c:catAx>
        <c:axId val="1687859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744704"/>
        <c:crosses val="autoZero"/>
        <c:auto val="1"/>
        <c:lblAlgn val="ctr"/>
        <c:lblOffset val="100"/>
        <c:noMultiLvlLbl val="0"/>
      </c:catAx>
      <c:valAx>
        <c:axId val="17374470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87859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Аркуш1!$D$2:$D$5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Аркуш1!$E$2:$E$5</c:f>
              <c:numCache>
                <c:formatCode>General</c:formatCode>
                <c:ptCount val="2"/>
                <c:pt idx="0">
                  <c:v>44</c:v>
                </c:pt>
                <c:pt idx="1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863424"/>
        <c:axId val="173747008"/>
      </c:barChart>
      <c:catAx>
        <c:axId val="1738634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747008"/>
        <c:crosses val="autoZero"/>
        <c:auto val="1"/>
        <c:lblAlgn val="ctr"/>
        <c:lblOffset val="100"/>
        <c:noMultiLvlLbl val="0"/>
      </c:catAx>
      <c:valAx>
        <c:axId val="17374700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738634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865472"/>
        <c:axId val="173749312"/>
      </c:barChart>
      <c:catAx>
        <c:axId val="1738654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749312"/>
        <c:crosses val="autoZero"/>
        <c:auto val="1"/>
        <c:lblAlgn val="ctr"/>
        <c:lblOffset val="100"/>
        <c:noMultiLvlLbl val="0"/>
      </c:catAx>
      <c:valAx>
        <c:axId val="17374931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738654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Аркуш1!$A$2:$A$17</c:f>
              <c:strCache>
                <c:ptCount val="9"/>
                <c:pt idx="0">
                  <c:v>5-Б</c:v>
                </c:pt>
                <c:pt idx="1">
                  <c:v>6-А</c:v>
                </c:pt>
                <c:pt idx="2">
                  <c:v>6-В</c:v>
                </c:pt>
                <c:pt idx="3">
                  <c:v>6-Г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9-В</c:v>
                </c:pt>
              </c:strCache>
            </c:strRef>
          </c:cat>
          <c:val>
            <c:numRef>
              <c:f>Аркуш1!$B$2:$B$17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Аркуш1!$A$2:$A$17</c:f>
              <c:strCache>
                <c:ptCount val="9"/>
                <c:pt idx="0">
                  <c:v>5-Б</c:v>
                </c:pt>
                <c:pt idx="1">
                  <c:v>6-А</c:v>
                </c:pt>
                <c:pt idx="2">
                  <c:v>6-В</c:v>
                </c:pt>
                <c:pt idx="3">
                  <c:v>6-Г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9-В</c:v>
                </c:pt>
              </c:strCache>
            </c:strRef>
          </c:cat>
          <c:val>
            <c:numRef>
              <c:f>Аркуш1!$C$2:$C$17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Аркуш1!$A$2:$A$17</c:f>
              <c:strCache>
                <c:ptCount val="9"/>
                <c:pt idx="0">
                  <c:v>5-Б</c:v>
                </c:pt>
                <c:pt idx="1">
                  <c:v>6-А</c:v>
                </c:pt>
                <c:pt idx="2">
                  <c:v>6-В</c:v>
                </c:pt>
                <c:pt idx="3">
                  <c:v>6-Г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9-В</c:v>
                </c:pt>
              </c:strCache>
            </c:strRef>
          </c:cat>
          <c:val>
            <c:numRef>
              <c:f>Аркуш1!$D$2:$D$17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706944"/>
        <c:axId val="95927616"/>
        <c:axId val="0"/>
      </c:bar3DChart>
      <c:catAx>
        <c:axId val="9870694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60000"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927616"/>
        <c:crosses val="autoZero"/>
        <c:auto val="1"/>
        <c:lblAlgn val="ctr"/>
        <c:lblOffset val="100"/>
        <c:noMultiLvlLbl val="0"/>
      </c:catAx>
      <c:valAx>
        <c:axId val="9592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87069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49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576704"/>
        <c:axId val="173751616"/>
      </c:barChart>
      <c:catAx>
        <c:axId val="173576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751616"/>
        <c:crosses val="autoZero"/>
        <c:auto val="1"/>
        <c:lblAlgn val="ctr"/>
        <c:lblOffset val="100"/>
        <c:noMultiLvlLbl val="0"/>
      </c:catAx>
      <c:valAx>
        <c:axId val="17375161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73576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43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864960"/>
        <c:axId val="173655744"/>
      </c:barChart>
      <c:catAx>
        <c:axId val="1738649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655744"/>
        <c:crosses val="autoZero"/>
        <c:auto val="1"/>
        <c:lblAlgn val="ctr"/>
        <c:lblOffset val="100"/>
        <c:noMultiLvlLbl val="0"/>
      </c:catAx>
      <c:valAx>
        <c:axId val="173655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8649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5-класи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5-класи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</c:v>
                </c:pt>
                <c:pt idx="2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5-класи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75</c:v>
                </c:pt>
                <c:pt idx="2">
                  <c:v>75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5-класи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38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77120"/>
        <c:axId val="173658048"/>
      </c:barChart>
      <c:catAx>
        <c:axId val="1742771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658048"/>
        <c:crosses val="autoZero"/>
        <c:auto val="1"/>
        <c:lblAlgn val="ctr"/>
        <c:lblOffset val="100"/>
        <c:noMultiLvlLbl val="0"/>
      </c:catAx>
      <c:valAx>
        <c:axId val="1736580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277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10-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10-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10-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2"/>
                <c:pt idx="0">
                  <c:v>33</c:v>
                </c:pt>
                <c:pt idx="1">
                  <c:v>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10-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2"/>
                <c:pt idx="0">
                  <c:v>23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79168"/>
        <c:axId val="173660352"/>
      </c:barChart>
      <c:catAx>
        <c:axId val="174279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660352"/>
        <c:crosses val="autoZero"/>
        <c:auto val="1"/>
        <c:lblAlgn val="ctr"/>
        <c:lblOffset val="100"/>
        <c:noMultiLvlLbl val="0"/>
      </c:catAx>
      <c:valAx>
        <c:axId val="1736603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279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5-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5-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47</c:v>
                </c:pt>
                <c:pt idx="2">
                  <c:v>47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53</c:v>
                </c:pt>
                <c:pt idx="2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937152"/>
        <c:axId val="174383680"/>
      </c:barChart>
      <c:catAx>
        <c:axId val="1739371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383680"/>
        <c:crosses val="autoZero"/>
        <c:auto val="1"/>
        <c:lblAlgn val="ctr"/>
        <c:lblOffset val="100"/>
        <c:noMultiLvlLbl val="0"/>
      </c:catAx>
      <c:valAx>
        <c:axId val="174383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9371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229859624631273E-2"/>
          <c:y val="2.5754168336979608E-2"/>
          <c:w val="0.94018031992658324"/>
          <c:h val="0.54534786985626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Аркуш1!$A$2:$A$22</c:f>
              <c:strCache>
                <c:ptCount val="13"/>
                <c:pt idx="0">
                  <c:v>Алгебра</c:v>
                </c:pt>
                <c:pt idx="1">
                  <c:v>Мистецтво</c:v>
                </c:pt>
                <c:pt idx="2">
                  <c:v>Українська мова</c:v>
                </c:pt>
                <c:pt idx="4">
                  <c:v>Фізична культура</c:v>
                </c:pt>
                <c:pt idx="5">
                  <c:v>Біологія </c:v>
                </c:pt>
                <c:pt idx="6">
                  <c:v>Українська література</c:v>
                </c:pt>
                <c:pt idx="7">
                  <c:v>Всесвітня історія</c:v>
                </c:pt>
                <c:pt idx="8">
                  <c:v>Історія України</c:v>
                </c:pt>
                <c:pt idx="9">
                  <c:v>Німецька мова</c:v>
                </c:pt>
                <c:pt idx="10">
                  <c:v>Англійська мова</c:v>
                </c:pt>
                <c:pt idx="11">
                  <c:v>Зарубіжна література</c:v>
                </c:pt>
                <c:pt idx="12">
                  <c:v>Фізика</c:v>
                </c:pt>
              </c:strCache>
            </c:strRef>
          </c:cat>
          <c:val>
            <c:numRef>
              <c:f>Аркуш1!$B$2:$B$22</c:f>
              <c:numCache>
                <c:formatCode>General</c:formatCode>
                <c:ptCount val="13"/>
                <c:pt idx="0" formatCode="0">
                  <c:v>1</c:v>
                </c:pt>
                <c:pt idx="1">
                  <c:v>2</c:v>
                </c:pt>
                <c:pt idx="2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1</c:v>
                </c:pt>
                <c:pt idx="10">
                  <c:v>4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Аркуш1!$A$2:$A$22</c:f>
              <c:strCache>
                <c:ptCount val="13"/>
                <c:pt idx="0">
                  <c:v>Алгебра</c:v>
                </c:pt>
                <c:pt idx="1">
                  <c:v>Мистецтво</c:v>
                </c:pt>
                <c:pt idx="2">
                  <c:v>Українська мова</c:v>
                </c:pt>
                <c:pt idx="4">
                  <c:v>Фізична культура</c:v>
                </c:pt>
                <c:pt idx="5">
                  <c:v>Біологія </c:v>
                </c:pt>
                <c:pt idx="6">
                  <c:v>Українська література</c:v>
                </c:pt>
                <c:pt idx="7">
                  <c:v>Всесвітня історія</c:v>
                </c:pt>
                <c:pt idx="8">
                  <c:v>Історія України</c:v>
                </c:pt>
                <c:pt idx="9">
                  <c:v>Німецька мова</c:v>
                </c:pt>
                <c:pt idx="10">
                  <c:v>Англійська мова</c:v>
                </c:pt>
                <c:pt idx="11">
                  <c:v>Зарубіжна література</c:v>
                </c:pt>
                <c:pt idx="12">
                  <c:v>Фізика</c:v>
                </c:pt>
              </c:strCache>
            </c:strRef>
          </c:cat>
          <c:val>
            <c:numRef>
              <c:f>Аркуш1!$C$2:$C$22</c:f>
            </c:numRef>
          </c:val>
          <c:shape val="box"/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Аркуш1!$A$2:$A$22</c:f>
              <c:strCache>
                <c:ptCount val="13"/>
                <c:pt idx="0">
                  <c:v>Алгебра</c:v>
                </c:pt>
                <c:pt idx="1">
                  <c:v>Мистецтво</c:v>
                </c:pt>
                <c:pt idx="2">
                  <c:v>Українська мова</c:v>
                </c:pt>
                <c:pt idx="4">
                  <c:v>Фізична культура</c:v>
                </c:pt>
                <c:pt idx="5">
                  <c:v>Біологія </c:v>
                </c:pt>
                <c:pt idx="6">
                  <c:v>Українська література</c:v>
                </c:pt>
                <c:pt idx="7">
                  <c:v>Всесвітня історія</c:v>
                </c:pt>
                <c:pt idx="8">
                  <c:v>Історія України</c:v>
                </c:pt>
                <c:pt idx="9">
                  <c:v>Німецька мова</c:v>
                </c:pt>
                <c:pt idx="10">
                  <c:v>Англійська мова</c:v>
                </c:pt>
                <c:pt idx="11">
                  <c:v>Зарубіжна література</c:v>
                </c:pt>
                <c:pt idx="12">
                  <c:v>Фізика</c:v>
                </c:pt>
              </c:strCache>
            </c:strRef>
          </c:cat>
          <c:val>
            <c:numRef>
              <c:f>Аркуш1!$D$2:$D$22</c:f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3936640"/>
        <c:axId val="174385984"/>
        <c:axId val="0"/>
      </c:bar3DChart>
      <c:catAx>
        <c:axId val="173936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385984"/>
        <c:crosses val="autoZero"/>
        <c:auto val="1"/>
        <c:lblAlgn val="ctr"/>
        <c:lblOffset val="100"/>
        <c:noMultiLvlLbl val="0"/>
      </c:catAx>
      <c:valAx>
        <c:axId val="1743859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9366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5-Б</c:v>
                </c:pt>
                <c:pt idx="1">
                  <c:v>10-Б</c:v>
                </c:pt>
                <c:pt idx="2">
                  <c:v>5-А</c:v>
                </c:pt>
                <c:pt idx="3">
                  <c:v>11-Б</c:v>
                </c:pt>
                <c:pt idx="4">
                  <c:v>7-В</c:v>
                </c:pt>
                <c:pt idx="5">
                  <c:v>5-В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10.1</c:v>
                </c:pt>
                <c:pt idx="1">
                  <c:v>9.8000000000000007</c:v>
                </c:pt>
                <c:pt idx="2">
                  <c:v>9.6999999999999993</c:v>
                </c:pt>
                <c:pt idx="3">
                  <c:v>9.5</c:v>
                </c:pt>
                <c:pt idx="4">
                  <c:v>9.4</c:v>
                </c:pt>
                <c:pt idx="5">
                  <c:v>9.1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5-Б</c:v>
                </c:pt>
                <c:pt idx="1">
                  <c:v>10-Б</c:v>
                </c:pt>
                <c:pt idx="2">
                  <c:v>5-А</c:v>
                </c:pt>
                <c:pt idx="3">
                  <c:v>11-Б</c:v>
                </c:pt>
                <c:pt idx="4">
                  <c:v>7-В</c:v>
                </c:pt>
                <c:pt idx="5">
                  <c:v>5-В</c:v>
                </c:pt>
              </c:strCache>
            </c:strRef>
          </c:cat>
          <c:val>
            <c:numRef>
              <c:f>Аркуш1!$C$2:$C$7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5-Б</c:v>
                </c:pt>
                <c:pt idx="1">
                  <c:v>10-Б</c:v>
                </c:pt>
                <c:pt idx="2">
                  <c:v>5-А</c:v>
                </c:pt>
                <c:pt idx="3">
                  <c:v>11-Б</c:v>
                </c:pt>
                <c:pt idx="4">
                  <c:v>7-В</c:v>
                </c:pt>
                <c:pt idx="5">
                  <c:v>5-В</c:v>
                </c:pt>
              </c:strCache>
            </c:strRef>
          </c:cat>
          <c:val>
            <c:numRef>
              <c:f>Аркуш1!$D$2:$D$7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402560"/>
        <c:axId val="174388288"/>
        <c:axId val="0"/>
      </c:bar3DChart>
      <c:catAx>
        <c:axId val="174402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388288"/>
        <c:crosses val="autoZero"/>
        <c:auto val="1"/>
        <c:lblAlgn val="ctr"/>
        <c:lblOffset val="100"/>
        <c:noMultiLvlLbl val="0"/>
      </c:catAx>
      <c:valAx>
        <c:axId val="174388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4025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 (%)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10-Б</c:v>
                </c:pt>
                <c:pt idx="1">
                  <c:v>5-Б</c:v>
                </c:pt>
                <c:pt idx="2">
                  <c:v>5-А</c:v>
                </c:pt>
                <c:pt idx="3">
                  <c:v>11-Б</c:v>
                </c:pt>
                <c:pt idx="4">
                  <c:v>6-Б</c:v>
                </c:pt>
                <c:pt idx="5">
                  <c:v>11-А</c:v>
                </c:pt>
                <c:pt idx="6">
                  <c:v>6-А</c:v>
                </c:pt>
                <c:pt idx="7">
                  <c:v>7-В</c:v>
                </c:pt>
                <c:pt idx="8">
                  <c:v>9-В</c:v>
                </c:pt>
                <c:pt idx="9">
                  <c:v>10-А</c:v>
                </c:pt>
                <c:pt idx="10">
                  <c:v>9-А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94</c:v>
                </c:pt>
                <c:pt idx="1">
                  <c:v>91</c:v>
                </c:pt>
                <c:pt idx="2">
                  <c:v>73</c:v>
                </c:pt>
                <c:pt idx="3">
                  <c:v>72</c:v>
                </c:pt>
                <c:pt idx="4">
                  <c:v>68</c:v>
                </c:pt>
                <c:pt idx="5">
                  <c:v>68</c:v>
                </c:pt>
                <c:pt idx="6">
                  <c:v>61</c:v>
                </c:pt>
                <c:pt idx="7">
                  <c:v>61</c:v>
                </c:pt>
                <c:pt idx="8">
                  <c:v>60</c:v>
                </c:pt>
                <c:pt idx="9">
                  <c:v>56</c:v>
                </c:pt>
                <c:pt idx="10">
                  <c:v>54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Аркуш1!$A$2:$A$12</c:f>
              <c:strCache>
                <c:ptCount val="11"/>
                <c:pt idx="0">
                  <c:v>10-Б</c:v>
                </c:pt>
                <c:pt idx="1">
                  <c:v>5-Б</c:v>
                </c:pt>
                <c:pt idx="2">
                  <c:v>5-А</c:v>
                </c:pt>
                <c:pt idx="3">
                  <c:v>11-Б</c:v>
                </c:pt>
                <c:pt idx="4">
                  <c:v>6-Б</c:v>
                </c:pt>
                <c:pt idx="5">
                  <c:v>11-А</c:v>
                </c:pt>
                <c:pt idx="6">
                  <c:v>6-А</c:v>
                </c:pt>
                <c:pt idx="7">
                  <c:v>7-В</c:v>
                </c:pt>
                <c:pt idx="8">
                  <c:v>9-В</c:v>
                </c:pt>
                <c:pt idx="9">
                  <c:v>10-А</c:v>
                </c:pt>
                <c:pt idx="10">
                  <c:v>9-А</c:v>
                </c:pt>
              </c:strCache>
            </c:strRef>
          </c:cat>
          <c:val>
            <c:numRef>
              <c:f>Аркуш1!$C$2:$C$12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Аркуш1!$A$2:$A$12</c:f>
              <c:strCache>
                <c:ptCount val="11"/>
                <c:pt idx="0">
                  <c:v>10-Б</c:v>
                </c:pt>
                <c:pt idx="1">
                  <c:v>5-Б</c:v>
                </c:pt>
                <c:pt idx="2">
                  <c:v>5-А</c:v>
                </c:pt>
                <c:pt idx="3">
                  <c:v>11-Б</c:v>
                </c:pt>
                <c:pt idx="4">
                  <c:v>6-Б</c:v>
                </c:pt>
                <c:pt idx="5">
                  <c:v>11-А</c:v>
                </c:pt>
                <c:pt idx="6">
                  <c:v>6-А</c:v>
                </c:pt>
                <c:pt idx="7">
                  <c:v>7-В</c:v>
                </c:pt>
                <c:pt idx="8">
                  <c:v>9-В</c:v>
                </c:pt>
                <c:pt idx="9">
                  <c:v>10-А</c:v>
                </c:pt>
                <c:pt idx="10">
                  <c:v>9-А</c:v>
                </c:pt>
              </c:strCache>
            </c:strRef>
          </c:cat>
          <c:val>
            <c:numRef>
              <c:f>Аркуш1!$D$2:$D$12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506496"/>
        <c:axId val="174390592"/>
        <c:axId val="0"/>
      </c:bar3DChart>
      <c:catAx>
        <c:axId val="174506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390592"/>
        <c:crosses val="autoZero"/>
        <c:auto val="1"/>
        <c:lblAlgn val="ctr"/>
        <c:lblOffset val="100"/>
        <c:noMultiLvlLbl val="0"/>
      </c:catAx>
      <c:valAx>
        <c:axId val="174390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5064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Аркуш1!$A$2:$A$21</c:f>
              <c:strCache>
                <c:ptCount val="16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7-А</c:v>
                </c:pt>
                <c:pt idx="7">
                  <c:v>7-В</c:v>
                </c:pt>
                <c:pt idx="8">
                  <c:v>7-Г</c:v>
                </c:pt>
                <c:pt idx="9">
                  <c:v>8-Б</c:v>
                </c:pt>
                <c:pt idx="10">
                  <c:v>8-В</c:v>
                </c:pt>
                <c:pt idx="11">
                  <c:v>9-А</c:v>
                </c:pt>
                <c:pt idx="12">
                  <c:v>9-Б</c:v>
                </c:pt>
                <c:pt idx="13">
                  <c:v>10-Б</c:v>
                </c:pt>
                <c:pt idx="14">
                  <c:v>11-А</c:v>
                </c:pt>
                <c:pt idx="15">
                  <c:v>11-Б</c:v>
                </c:pt>
              </c:strCache>
            </c:strRef>
          </c:cat>
          <c:val>
            <c:numRef>
              <c:f>Аркуш1!$B$2:$B$21</c:f>
              <c:numCache>
                <c:formatCode>General</c:formatCode>
                <c:ptCount val="16"/>
                <c:pt idx="0">
                  <c:v>3</c:v>
                </c:pt>
                <c:pt idx="1">
                  <c:v>10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7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  <c:pt idx="12">
                  <c:v>1</c:v>
                </c:pt>
                <c:pt idx="13">
                  <c:v>10</c:v>
                </c:pt>
                <c:pt idx="14">
                  <c:v>4</c:v>
                </c:pt>
                <c:pt idx="15">
                  <c:v>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Аркуш1!$A$2:$A$21</c:f>
              <c:strCache>
                <c:ptCount val="16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7-А</c:v>
                </c:pt>
                <c:pt idx="7">
                  <c:v>7-В</c:v>
                </c:pt>
                <c:pt idx="8">
                  <c:v>7-Г</c:v>
                </c:pt>
                <c:pt idx="9">
                  <c:v>8-Б</c:v>
                </c:pt>
                <c:pt idx="10">
                  <c:v>8-В</c:v>
                </c:pt>
                <c:pt idx="11">
                  <c:v>9-А</c:v>
                </c:pt>
                <c:pt idx="12">
                  <c:v>9-Б</c:v>
                </c:pt>
                <c:pt idx="13">
                  <c:v>10-Б</c:v>
                </c:pt>
                <c:pt idx="14">
                  <c:v>11-А</c:v>
                </c:pt>
                <c:pt idx="15">
                  <c:v>11-Б</c:v>
                </c:pt>
              </c:strCache>
            </c:strRef>
          </c:cat>
          <c:val>
            <c:numRef>
              <c:f>Аркуш1!$C$2:$C$21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Аркуш1!$A$2:$A$21</c:f>
              <c:strCache>
                <c:ptCount val="16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7-А</c:v>
                </c:pt>
                <c:pt idx="7">
                  <c:v>7-В</c:v>
                </c:pt>
                <c:pt idx="8">
                  <c:v>7-Г</c:v>
                </c:pt>
                <c:pt idx="9">
                  <c:v>8-Б</c:v>
                </c:pt>
                <c:pt idx="10">
                  <c:v>8-В</c:v>
                </c:pt>
                <c:pt idx="11">
                  <c:v>9-А</c:v>
                </c:pt>
                <c:pt idx="12">
                  <c:v>9-Б</c:v>
                </c:pt>
                <c:pt idx="13">
                  <c:v>10-Б</c:v>
                </c:pt>
                <c:pt idx="14">
                  <c:v>11-А</c:v>
                </c:pt>
                <c:pt idx="15">
                  <c:v>11-Б</c:v>
                </c:pt>
              </c:strCache>
            </c:strRef>
          </c:cat>
          <c:val>
            <c:numRef>
              <c:f>Аркуш1!$D$2:$D$21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995840"/>
        <c:axId val="33238400"/>
        <c:axId val="0"/>
      </c:bar3DChart>
      <c:catAx>
        <c:axId val="32995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238400"/>
        <c:crosses val="autoZero"/>
        <c:auto val="1"/>
        <c:lblAlgn val="ctr"/>
        <c:lblOffset val="100"/>
        <c:noMultiLvlLbl val="0"/>
      </c:catAx>
      <c:valAx>
        <c:axId val="3323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995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2019/2020</c:v>
                </c:pt>
                <c:pt idx="1">
                  <c:v>5 класи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1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2019/2020</c:v>
                </c:pt>
                <c:pt idx="1">
                  <c:v>5 класи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1">
                  <c:v>67.400000000000006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920576"/>
        <c:axId val="89544320"/>
        <c:axId val="0"/>
      </c:bar3DChart>
      <c:catAx>
        <c:axId val="40920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9544320"/>
        <c:crosses val="autoZero"/>
        <c:auto val="1"/>
        <c:lblAlgn val="ctr"/>
        <c:lblOffset val="100"/>
        <c:noMultiLvlLbl val="0"/>
      </c:catAx>
      <c:valAx>
        <c:axId val="8954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920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2018/2019</c:v>
                </c:pt>
                <c:pt idx="1">
                  <c:v>5 класи</c:v>
                </c:pt>
                <c:pt idx="2">
                  <c:v>2019/2020</c:v>
                </c:pt>
                <c:pt idx="3">
                  <c:v>6 класи</c:v>
                </c:pt>
              </c:strCache>
            </c:strRef>
          </c:cat>
          <c:val>
            <c:numRef>
              <c:f>Аркуш1!$B$2:$B$5</c:f>
              <c:numCache>
                <c:formatCode>0.0</c:formatCode>
                <c:ptCount val="4"/>
                <c:pt idx="1">
                  <c:v>8.6</c:v>
                </c:pt>
                <c:pt idx="3" formatCode="General">
                  <c:v>7.8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2018/2019</c:v>
                </c:pt>
                <c:pt idx="1">
                  <c:v>5 класи</c:v>
                </c:pt>
                <c:pt idx="2">
                  <c:v>2019/2020</c:v>
                </c:pt>
                <c:pt idx="3">
                  <c:v>6 класи</c:v>
                </c:pt>
              </c:strCache>
            </c:strRef>
          </c:cat>
          <c:val>
            <c:numRef>
              <c:f>Аркуш1!$C$2:$C$5</c:f>
              <c:numCache>
                <c:formatCode>0</c:formatCode>
                <c:ptCount val="4"/>
                <c:pt idx="1">
                  <c:v>55.5</c:v>
                </c:pt>
                <c:pt idx="3" formatCode="General">
                  <c:v>46.4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996864"/>
        <c:axId val="33240704"/>
        <c:axId val="0"/>
      </c:bar3DChart>
      <c:catAx>
        <c:axId val="32996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240704"/>
        <c:crosses val="autoZero"/>
        <c:auto val="1"/>
        <c:lblAlgn val="ctr"/>
        <c:lblOffset val="100"/>
        <c:noMultiLvlLbl val="0"/>
      </c:catAx>
      <c:valAx>
        <c:axId val="332407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996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2017/2018</c:v>
                </c:pt>
                <c:pt idx="1">
                  <c:v>5 класи</c:v>
                </c:pt>
                <c:pt idx="2">
                  <c:v>2018/2019</c:v>
                </c:pt>
                <c:pt idx="3">
                  <c:v>6 класи</c:v>
                </c:pt>
                <c:pt idx="4">
                  <c:v>2019/2020</c:v>
                </c:pt>
                <c:pt idx="5">
                  <c:v>7 класи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1">
                  <c:v>9.1999999999999993</c:v>
                </c:pt>
                <c:pt idx="3">
                  <c:v>8.5</c:v>
                </c:pt>
                <c:pt idx="5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2017/2018</c:v>
                </c:pt>
                <c:pt idx="1">
                  <c:v>5 класи</c:v>
                </c:pt>
                <c:pt idx="2">
                  <c:v>2018/2019</c:v>
                </c:pt>
                <c:pt idx="3">
                  <c:v>6 класи</c:v>
                </c:pt>
                <c:pt idx="4">
                  <c:v>2019/2020</c:v>
                </c:pt>
                <c:pt idx="5">
                  <c:v>7 класи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1">
                  <c:v>59.8</c:v>
                </c:pt>
                <c:pt idx="3">
                  <c:v>39.6</c:v>
                </c:pt>
                <c:pt idx="5">
                  <c:v>41.5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913344"/>
        <c:axId val="33241280"/>
        <c:axId val="0"/>
      </c:bar3DChart>
      <c:catAx>
        <c:axId val="33913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241280"/>
        <c:crosses val="autoZero"/>
        <c:auto val="1"/>
        <c:lblAlgn val="ctr"/>
        <c:lblOffset val="100"/>
        <c:noMultiLvlLbl val="0"/>
      </c:catAx>
      <c:valAx>
        <c:axId val="3324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9133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2016/2017</c:v>
                </c:pt>
                <c:pt idx="1">
                  <c:v>5 класи</c:v>
                </c:pt>
                <c:pt idx="2">
                  <c:v>2017/2018</c:v>
                </c:pt>
                <c:pt idx="3">
                  <c:v>6 класи</c:v>
                </c:pt>
                <c:pt idx="4">
                  <c:v>2018/2019</c:v>
                </c:pt>
                <c:pt idx="5">
                  <c:v>7 класи</c:v>
                </c:pt>
                <c:pt idx="6">
                  <c:v>2019/2020</c:v>
                </c:pt>
                <c:pt idx="7">
                  <c:v>8 класи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1">
                  <c:v>8.9</c:v>
                </c:pt>
                <c:pt idx="3">
                  <c:v>8.3000000000000007</c:v>
                </c:pt>
                <c:pt idx="5">
                  <c:v>8.1999999999999993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2016/2017</c:v>
                </c:pt>
                <c:pt idx="1">
                  <c:v>5 класи</c:v>
                </c:pt>
                <c:pt idx="2">
                  <c:v>2017/2018</c:v>
                </c:pt>
                <c:pt idx="3">
                  <c:v>6 класи</c:v>
                </c:pt>
                <c:pt idx="4">
                  <c:v>2018/2019</c:v>
                </c:pt>
                <c:pt idx="5">
                  <c:v>7 класи</c:v>
                </c:pt>
                <c:pt idx="6">
                  <c:v>2019/2020</c:v>
                </c:pt>
                <c:pt idx="7">
                  <c:v>8 класи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1">
                  <c:v>70.5</c:v>
                </c:pt>
                <c:pt idx="3">
                  <c:v>44</c:v>
                </c:pt>
                <c:pt idx="5">
                  <c:v>29.3</c:v>
                </c:pt>
                <c:pt idx="7">
                  <c:v>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911296"/>
        <c:axId val="33097984"/>
        <c:axId val="0"/>
      </c:bar3DChart>
      <c:catAx>
        <c:axId val="33911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097984"/>
        <c:crosses val="autoZero"/>
        <c:auto val="1"/>
        <c:lblAlgn val="ctr"/>
        <c:lblOffset val="100"/>
        <c:noMultiLvlLbl val="0"/>
      </c:catAx>
      <c:valAx>
        <c:axId val="3309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911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A2DDD-F457-4150-8701-723F9CEC7654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CC12A-F54C-4B2D-92B3-B75227C8F65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346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7266-CFD1-4C0B-8F4B-68F038590149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8E333-0024-49F0-81F1-4D6D2F4BA7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078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C2803-2E05-487C-B088-4003BE670ACF}" type="datetimeFigureOut">
              <a:rPr lang="uk-UA" smtClean="0"/>
              <a:pPr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Моніторингові дослідження успішності учнів Харківської гімназії  за 2019/2020 навчальний рік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opticalspy.com/uploads/1/4/4/9/144966/1271195_or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916832"/>
            <a:ext cx="8568951" cy="4680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2019/2020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436495936"/>
              </p:ext>
            </p:extLst>
          </p:nvPr>
        </p:nvGraphicFramePr>
        <p:xfrm>
          <a:off x="357158" y="1124744"/>
          <a:ext cx="8572560" cy="551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2019/2020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659123468"/>
              </p:ext>
            </p:extLst>
          </p:nvPr>
        </p:nvGraphicFramePr>
        <p:xfrm>
          <a:off x="357158" y="1124744"/>
          <a:ext cx="8572560" cy="551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82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569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за 2019/2029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575757103"/>
              </p:ext>
            </p:extLst>
          </p:nvPr>
        </p:nvGraphicFramePr>
        <p:xfrm>
          <a:off x="285720" y="1571612"/>
          <a:ext cx="857256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712968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фізики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66356767"/>
              </p:ext>
            </p:extLst>
          </p:nvPr>
        </p:nvGraphicFramePr>
        <p:xfrm>
          <a:off x="251520" y="1052736"/>
          <a:ext cx="8678198" cy="566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40960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алгебри (математики)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2720570"/>
              </p:ext>
            </p:extLst>
          </p:nvPr>
        </p:nvGraphicFramePr>
        <p:xfrm>
          <a:off x="251520" y="1124744"/>
          <a:ext cx="871543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50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геометрії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 2019/2020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584797407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907123824"/>
              </p:ext>
            </p:extLst>
          </p:nvPr>
        </p:nvGraphicFramePr>
        <p:xfrm>
          <a:off x="214282" y="1196752"/>
          <a:ext cx="8715436" cy="5518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літератури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708615238"/>
              </p:ext>
            </p:extLst>
          </p:nvPr>
        </p:nvGraphicFramePr>
        <p:xfrm>
          <a:off x="142844" y="1196752"/>
          <a:ext cx="8786874" cy="5518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9824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 із  зарубіжної літератури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26730343"/>
              </p:ext>
            </p:extLst>
          </p:nvPr>
        </p:nvGraphicFramePr>
        <p:xfrm>
          <a:off x="214282" y="1412776"/>
          <a:ext cx="8715436" cy="523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12968" cy="9104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російської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065032964"/>
              </p:ext>
            </p:extLst>
          </p:nvPr>
        </p:nvGraphicFramePr>
        <p:xfrm>
          <a:off x="142844" y="1340768"/>
          <a:ext cx="878687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Показники середнього балу по класах за підсумками 2019/2020 навчального року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617069561"/>
              </p:ext>
            </p:extLst>
          </p:nvPr>
        </p:nvGraphicFramePr>
        <p:xfrm>
          <a:off x="179512" y="1124744"/>
          <a:ext cx="875020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40960" cy="694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природознавства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6899899"/>
              </p:ext>
            </p:extLst>
          </p:nvPr>
        </p:nvGraphicFramePr>
        <p:xfrm>
          <a:off x="285720" y="1000108"/>
          <a:ext cx="8643998" cy="566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6224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географії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871058644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40960" cy="694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біології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2019/2020навчальний 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612510228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хімії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999619137"/>
              </p:ext>
            </p:extLst>
          </p:nvPr>
        </p:nvGraphicFramePr>
        <p:xfrm>
          <a:off x="251520" y="1196752"/>
          <a:ext cx="87154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німецької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154986056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6224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англійської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894317910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12968" cy="6224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історії України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91987502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694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всесвітньої історії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335153388"/>
              </p:ext>
            </p:extLst>
          </p:nvPr>
        </p:nvGraphicFramePr>
        <p:xfrm>
          <a:off x="179512" y="1052736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40960" cy="8384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інформатики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932628809"/>
              </p:ext>
            </p:extLst>
          </p:nvPr>
        </p:nvGraphicFramePr>
        <p:xfrm>
          <a:off x="214282" y="1340768"/>
          <a:ext cx="8715436" cy="523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9824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музичного мистецтва та мистецтва 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107006288"/>
              </p:ext>
            </p:extLst>
          </p:nvPr>
        </p:nvGraphicFramePr>
        <p:xfrm>
          <a:off x="142844" y="1340768"/>
          <a:ext cx="8786874" cy="5302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0257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Рівень успішності (%) учнів гімназії за підсумками 2019/2020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218489070"/>
              </p:ext>
            </p:extLst>
          </p:nvPr>
        </p:nvGraphicFramePr>
        <p:xfrm>
          <a:off x="107504" y="1412776"/>
          <a:ext cx="88594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12968" cy="1054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мистецтва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233762409"/>
              </p:ext>
            </p:extLst>
          </p:nvPr>
        </p:nvGraphicFramePr>
        <p:xfrm>
          <a:off x="142844" y="1556792"/>
          <a:ext cx="8786874" cy="5086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27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8534752" cy="1054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образотворчого мистецтва за 2019/2020 навчальний рік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418916907"/>
              </p:ext>
            </p:extLst>
          </p:nvPr>
        </p:nvGraphicFramePr>
        <p:xfrm>
          <a:off x="214282" y="1484784"/>
          <a:ext cx="8715436" cy="5158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основ здоров’я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055506527"/>
              </p:ext>
            </p:extLst>
          </p:nvPr>
        </p:nvGraphicFramePr>
        <p:xfrm>
          <a:off x="214282" y="1268760"/>
          <a:ext cx="8715436" cy="544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трудового навчання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714378727"/>
              </p:ext>
            </p:extLst>
          </p:nvPr>
        </p:nvGraphicFramePr>
        <p:xfrm>
          <a:off x="214282" y="1268760"/>
          <a:ext cx="8715436" cy="537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694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фізичної культури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226906751"/>
              </p:ext>
            </p:extLst>
          </p:nvPr>
        </p:nvGraphicFramePr>
        <p:xfrm>
          <a:off x="214282" y="1124744"/>
          <a:ext cx="8715436" cy="559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1054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правознавства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530236898"/>
              </p:ext>
            </p:extLst>
          </p:nvPr>
        </p:nvGraphicFramePr>
        <p:xfrm>
          <a:off x="214282" y="1412776"/>
          <a:ext cx="8643998" cy="523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678768" cy="11264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екології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966609753"/>
              </p:ext>
            </p:extLst>
          </p:nvPr>
        </p:nvGraphicFramePr>
        <p:xfrm>
          <a:off x="214282" y="1556792"/>
          <a:ext cx="8715436" cy="501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9824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Захисту Вітчизни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582936067"/>
              </p:ext>
            </p:extLst>
          </p:nvPr>
        </p:nvGraphicFramePr>
        <p:xfrm>
          <a:off x="142844" y="1628800"/>
          <a:ext cx="8786874" cy="501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8568952" cy="1054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технологій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234429854"/>
              </p:ext>
            </p:extLst>
          </p:nvPr>
        </p:nvGraphicFramePr>
        <p:xfrm>
          <a:off x="285720" y="1484784"/>
          <a:ext cx="864399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6224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художньої культури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271356503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2852"/>
            <a:ext cx="8712968" cy="1053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навчаються на початковому рівні за підсумками 2019/2020 навчального року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831652902"/>
              </p:ext>
            </p:extLst>
          </p:nvPr>
        </p:nvGraphicFramePr>
        <p:xfrm>
          <a:off x="179512" y="1412776"/>
          <a:ext cx="8784976" cy="523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8534752" cy="11264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</a:t>
            </a:r>
            <a:r>
              <a:rPr lang="uk-UA" sz="1800" b="1" dirty="0" err="1" smtClean="0">
                <a:latin typeface="Times New Roman" pitchFamily="18" charset="0"/>
                <a:cs typeface="Times New Roman" pitchFamily="18" charset="0"/>
              </a:rPr>
              <a:t>Харківщинознавства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602428173"/>
              </p:ext>
            </p:extLst>
          </p:nvPr>
        </p:nvGraphicFramePr>
        <p:xfrm>
          <a:off x="285720" y="1484784"/>
          <a:ext cx="8643998" cy="508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678768" cy="9824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астрономії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2019/2020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18820586"/>
              </p:ext>
            </p:extLst>
          </p:nvPr>
        </p:nvGraphicFramePr>
        <p:xfrm>
          <a:off x="142844" y="1556792"/>
          <a:ext cx="8786874" cy="5086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курсу « Людина і світ»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2019/2020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58041232"/>
              </p:ext>
            </p:extLst>
          </p:nvPr>
        </p:nvGraphicFramePr>
        <p:xfrm>
          <a:off x="395536" y="1397000"/>
          <a:ext cx="8424936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2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</a:t>
            </a:r>
            <a:r>
              <a:rPr lang="uk-UA" sz="1800" b="1">
                <a:latin typeface="Times New Roman" pitchFamily="18" charset="0"/>
                <a:cs typeface="Times New Roman" pitchFamily="18" charset="0"/>
              </a:rPr>
              <a:t>учнів 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із к/в «Українознавство»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2019/2020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21916666"/>
              </p:ext>
            </p:extLst>
          </p:nvPr>
        </p:nvGraphicFramePr>
        <p:xfrm>
          <a:off x="323528" y="1340768"/>
          <a:ext cx="8496944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0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«Громадянської освіти»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2019/2020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3368463"/>
              </p:ext>
            </p:extLst>
          </p:nvPr>
        </p:nvGraphicFramePr>
        <p:xfrm>
          <a:off x="467544" y="1397000"/>
          <a:ext cx="8208912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3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споживчої етики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2019/2020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92481782"/>
              </p:ext>
            </p:extLst>
          </p:nvPr>
        </p:nvGraphicFramePr>
        <p:xfrm>
          <a:off x="467544" y="1397000"/>
          <a:ext cx="820891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3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52"/>
            <a:ext cx="8496944" cy="1125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Кількісні показники успішності учнів на початковому рівні з предметів інваріантної складової навчального плану за підсумками 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2019/2020 навчального року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752344435"/>
              </p:ext>
            </p:extLst>
          </p:nvPr>
        </p:nvGraphicFramePr>
        <p:xfrm>
          <a:off x="179512" y="1628800"/>
          <a:ext cx="8712968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Рейтинг 5-11-х класів за результатами середнього балу за підсумками 2019/2020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883272982"/>
              </p:ext>
            </p:extLst>
          </p:nvPr>
        </p:nvGraphicFramePr>
        <p:xfrm>
          <a:off x="357158" y="1397000"/>
          <a:ext cx="842968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Рейтинг класів за рівнем успішності за підсумками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2019/2020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415924276"/>
              </p:ext>
            </p:extLst>
          </p:nvPr>
        </p:nvGraphicFramePr>
        <p:xfrm>
          <a:off x="428596" y="1397000"/>
          <a:ext cx="8429684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2852"/>
            <a:ext cx="8712968" cy="10001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 за підсумками 2019/2020 навчального року навчаються на початковому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рівні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916513059"/>
              </p:ext>
            </p:extLst>
          </p:nvPr>
        </p:nvGraphicFramePr>
        <p:xfrm>
          <a:off x="142844" y="1285860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52"/>
            <a:ext cx="8712968" cy="9818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за підсумками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2019/2020 навчального року  навчаються на високому рівні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88284935"/>
              </p:ext>
            </p:extLst>
          </p:nvPr>
        </p:nvGraphicFramePr>
        <p:xfrm>
          <a:off x="179512" y="1268760"/>
          <a:ext cx="8859452" cy="535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269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2019/2020 навчальний рік по класах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606211033"/>
              </p:ext>
            </p:extLst>
          </p:nvPr>
        </p:nvGraphicFramePr>
        <p:xfrm>
          <a:off x="285720" y="1412776"/>
          <a:ext cx="85725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2019/2020 навчальний рік</a:t>
            </a:r>
            <a:endParaRPr lang="uk-UA" sz="2800" dirty="0"/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869948664"/>
              </p:ext>
            </p:extLst>
          </p:nvPr>
        </p:nvGraphicFramePr>
        <p:xfrm>
          <a:off x="179512" y="1268760"/>
          <a:ext cx="8750206" cy="537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2019/2020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290617859"/>
              </p:ext>
            </p:extLst>
          </p:nvPr>
        </p:nvGraphicFramePr>
        <p:xfrm>
          <a:off x="357158" y="1124744"/>
          <a:ext cx="8572560" cy="551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3437</TotalTime>
  <Words>429</Words>
  <Application>Microsoft Office PowerPoint</Application>
  <PresentationFormat>Экран (4:3)</PresentationFormat>
  <Paragraphs>48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Моніторингові дослідження успішності учнів Харківської гімназії  за 2019/2020 навчальний рік</vt:lpstr>
      <vt:lpstr>Показники середнього балу по класах за підсумками 2019/2020 навчального року</vt:lpstr>
      <vt:lpstr>Рівень успішності (%) учнів гімназії за підсумками 2019/2020 навчального року</vt:lpstr>
      <vt:lpstr>Кількість учнів по класах, які навчаються на початковому рівні за підсумками 2019/2020 навчального року</vt:lpstr>
      <vt:lpstr>Кількість учнів по класах, які  за підсумками 2019/2020 навчального року навчаються на початковому рівні</vt:lpstr>
      <vt:lpstr>Кількість учнів по класах, які за підсумками  2019/2020 навчального року  навчаються на високому рівні</vt:lpstr>
      <vt:lpstr>Порівняльні показники успішності за 2019/2020 навчальний рік по класах</vt:lpstr>
      <vt:lpstr>Порівняльні показники успішності за 2019/2020 навчальний рік</vt:lpstr>
      <vt:lpstr>Порівняльні показники успішності за 2019/2020 навчальний рік</vt:lpstr>
      <vt:lpstr>Порівняльні показники успішності за 2019/2020 навчальний рік</vt:lpstr>
      <vt:lpstr>Порівняльні показники успішності за 2019/2020 навчальний рік</vt:lpstr>
      <vt:lpstr>Порівняльні показники успішності  за 2019/2029 навчальний рік</vt:lpstr>
      <vt:lpstr>Рівневі показники навчальних досягнень учнів з фізики  за 2019/2020 навчальний рік</vt:lpstr>
      <vt:lpstr>Рівневі показники навчальних досягнень учнів з алгебри (математики)  за 2019/2020 навчальний рік</vt:lpstr>
      <vt:lpstr>Рівневі показники навчальних досягнень учнів з геометрії  за  2019/2020 навчальний рік</vt:lpstr>
      <vt:lpstr>Рівневі показники навчальних досягнень учнів з української мови  за 2019/2020 навчальний рік</vt:lpstr>
      <vt:lpstr>Рівневі показники навчальних досягнень учнів з української літератури  за 2019/2020 навчальний рік</vt:lpstr>
      <vt:lpstr>Рівневі показники навчальних досягнень учнів  із  зарубіжної літератури  за 2019/2020 навчальний рік</vt:lpstr>
      <vt:lpstr>Рівневі показники навчальних досягнень учнів з російської мови  за 2019/2020 навчальний рік</vt:lpstr>
      <vt:lpstr>Рівневі показники навчальних досягнень учнів з природознавства  за 2019/2020 навчальний рік</vt:lpstr>
      <vt:lpstr>Рівневі показники навчальних досягнень учнів з географії  за 2019/2020 навчальний рік</vt:lpstr>
      <vt:lpstr>Рівневі показники навчальних досягнень учнів з біології  за 2019/2020навчальний  рік</vt:lpstr>
      <vt:lpstr>Рівневі показники навчальних досягнень учнів з хімії  за 2019/2020 навчальний рік</vt:lpstr>
      <vt:lpstr>Рівневі показники навчальних досягнень учнів з німецької мови  за 2019/2020 навчальний рік</vt:lpstr>
      <vt:lpstr>Рівневі показники навчальних досягнень учнів з англійської мови  за 2019/2020 навчальний рік</vt:lpstr>
      <vt:lpstr>Рівневі показники навчальних досягнень учнів з історії України  за 2019/2020 навчальний рік</vt:lpstr>
      <vt:lpstr>Рівневі показники навчальних досягнень учнів із всесвітньої історії   за 2019/2020 навчальний рік</vt:lpstr>
      <vt:lpstr>Рівневі показники навчальних досягнень учнів з інформатики  за 2019/2020 навчальний рік</vt:lpstr>
      <vt:lpstr>Рівневі показники навчальних досягнень учнів з музичного мистецтва та мистецтва  за 2019/2020 навчальний рік</vt:lpstr>
      <vt:lpstr>Рівневі показники навчальних досягнень учнів з мистецтва за 2019/2020 навчальний рік</vt:lpstr>
      <vt:lpstr>Рівневі показники навчальних досягнень учнів з образотворчого мистецтва за 2019/2020 навчальний рік</vt:lpstr>
      <vt:lpstr>Рівневі показники навчальних досягнень учнів з основ здоров’я  за 2019/2020 навчальний рік</vt:lpstr>
      <vt:lpstr>Рівневі показники навчальних досягнень учнів із трудового навчання  за 2019/2020 навчальний рік</vt:lpstr>
      <vt:lpstr>Рівневі показники навчальних досягнень учнів із фізичної культури  за 2019/2020 навчальний рік</vt:lpstr>
      <vt:lpstr>Рівневі показники навчальних досягнень учнів із правознавства  за 2019/2020 навчальний рік</vt:lpstr>
      <vt:lpstr>Рівневі показники навчальних досягнень учнів з екології за 2019/2020 навчальний рік</vt:lpstr>
      <vt:lpstr>Рівневі показники навчальних досягнень учнів із Захисту Вітчизни  за 2019/2020 навчальний рік</vt:lpstr>
      <vt:lpstr>Рівневі показники навчальних досягнень учнів з технологій  за 2019/2020 навчальний рік</vt:lpstr>
      <vt:lpstr>Рівневі показники навчальних досягнень учнів з художньої культури  за  2019/2020 навчальний рік</vt:lpstr>
      <vt:lpstr>Рівневі показники навчальних досягнень учнів з Харківщинознавства  за 2019/2020 навчальний рік</vt:lpstr>
      <vt:lpstr>Рівневі показники навчальних досягнень учнів із астрономії  за 2019/2020 навчальний рік</vt:lpstr>
      <vt:lpstr>Рівневі показники навчальних досягнень учнів із курсу « Людина і світ»  за 2019/2020 навчальний рік</vt:lpstr>
      <vt:lpstr>Рівневі показники навчальних досягнень учнів із к/в «Українознавство»  за 2019/2020 навчальний рік</vt:lpstr>
      <vt:lpstr>Рівневі показники навчальних досягнень учнів із «Громадянської освіти» за 2019/2020 навчальний рік</vt:lpstr>
      <vt:lpstr>Рівневі показники навчальних досягнень учнів із споживчої етики за 2019/2020 навчальний рік</vt:lpstr>
      <vt:lpstr>Кількісні показники успішності учнів на початковому рівні з предметів інваріантної складової навчального плану за підсумками  2019/2020 навчального року</vt:lpstr>
      <vt:lpstr>Рейтинг 5-11-х класів за результатами середнього балу за підсумками 2019/2020 навчального року</vt:lpstr>
      <vt:lpstr>Рейтинг класів за рівнем успішності за підсумками  2019/2020 навчального 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Рівневі показники навчальних досягнень учнів з фізики за І семестр 2013/2014 н.р.</dc:title>
  <dc:creator>user</dc:creator>
  <cp:lastModifiedBy>Admin</cp:lastModifiedBy>
  <cp:revision>744</cp:revision>
  <cp:lastPrinted>2018-05-31T09:47:46Z</cp:lastPrinted>
  <dcterms:created xsi:type="dcterms:W3CDTF">2014-01-14T12:20:19Z</dcterms:created>
  <dcterms:modified xsi:type="dcterms:W3CDTF">2020-06-02T11:47:41Z</dcterms:modified>
</cp:coreProperties>
</file>