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8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7" r:id="rId27"/>
    <p:sldId id="279" r:id="rId28"/>
    <p:sldId id="280" r:id="rId29"/>
    <p:sldId id="288" r:id="rId30"/>
    <p:sldId id="281" r:id="rId31"/>
    <p:sldId id="282" r:id="rId32"/>
    <p:sldId id="283" r:id="rId33"/>
    <p:sldId id="289" r:id="rId34"/>
    <p:sldId id="284" r:id="rId35"/>
    <p:sldId id="285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735763" cy="9799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29" autoAdjust="0"/>
  </p:normalViewPr>
  <p:slideViewPr>
    <p:cSldViewPr>
      <p:cViewPr>
        <p:scale>
          <a:sx n="100" d="100"/>
          <a:sy n="100" d="100"/>
        </p:scale>
        <p:origin x="-504" y="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13354-7A4E-4284-83C4-189F140F5109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6AE31-E435-4A84-AA25-EABE972BB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51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ED45-16C7-4619-A117-A93F4287C181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0328503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9294-42C8-4A74-A811-E4BF30FAABC0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5804112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8FA9-6068-4D6A-B341-506E309ADE31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528604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F199-8BFD-4ACD-97E5-3794A840E31F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6549669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A409-94B0-4414-A9FC-18EB69772FDE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6010602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CB3F-4142-421B-9FC2-3D74F1AA2909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0190108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FA18-4B7A-4AB0-9815-D5971EC107EE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183476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47EC-9E80-4074-9B6B-F205C9D2B939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3578422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6282-049C-4D13-B20C-AE73015C97D2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2351598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1240-39C4-4169-A18E-CB7C1E18237B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5129179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C997-68C8-4D2A-B7B1-A28185019CFF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9336690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7162-EB62-4A8E-A94C-7B456BAE4F27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8778948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EC9D5-5115-4DAE-B43B-BF7CC552EB05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1624932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B5B6-6B4C-4502-9E3E-E2F7266E7E33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9869988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C021-6831-4A5B-8076-4A61E1E2A896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6648729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2FB2-26F4-4341-A198-953E92A94843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5840042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D5133-A13A-4502-ABE9-69B31C5E011A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5174968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EEC0-34A1-41BE-A435-CF9AFDF6FC4B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252383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815-DA52-4017-B0D0-89B73DE5AC36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96947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D253-4A6A-4F3C-83E9-6C79533AE06A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5430454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7961-1EEB-464F-B07E-54F33C8E9FE8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8743111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9841-1020-4AFD-86C6-3ABB0D104FE2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4257409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26872-B863-4E04-AF08-EB10C852D0FC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A64B7-1B1A-4887-A613-EA300ED5295D}" type="datetime1">
              <a:rPr lang="uk-UA" smtClean="0"/>
              <a:pPr/>
              <a:t>04.06.2019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17" Type="http://schemas.openxmlformats.org/officeDocument/2006/relationships/image" Target="../media/image67.jpeg"/><Relationship Id="rId2" Type="http://schemas.openxmlformats.org/officeDocument/2006/relationships/image" Target="../media/image36.jpe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100.jpeg"/><Relationship Id="rId5" Type="http://schemas.openxmlformats.org/officeDocument/2006/relationships/image" Target="../media/image95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4.jpeg"/><Relationship Id="rId9" Type="http://schemas.openxmlformats.org/officeDocument/2006/relationships/image" Target="../media/image98.jpeg"/><Relationship Id="rId1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8.jpeg"/><Relationship Id="rId7" Type="http://schemas.openxmlformats.org/officeDocument/2006/relationships/image" Target="../media/image117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8" y="1052736"/>
            <a:ext cx="4244008" cy="3126209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ЗВІТ</a:t>
            </a:r>
            <a:b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ДИРЕКТОРА 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хг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№172</a:t>
            </a:r>
            <a:b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Уткіної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О.А.</a:t>
            </a:r>
            <a:b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діяльність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у</a:t>
            </a:r>
            <a:b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2018/2019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н.р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uk-UA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3645024"/>
            <a:ext cx="2952328" cy="2304256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4221088"/>
            <a:ext cx="2952328" cy="230425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1</a:t>
            </a:fld>
            <a:endParaRPr lang="uk-UA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2364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10</a:t>
            </a:fld>
            <a:endParaRPr lang="uk-U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9392"/>
            <a:ext cx="9144000" cy="700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16224" y="2400558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Бальні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Таекван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-до» 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теніс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«Казка»;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студія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Палітра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бюджетні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Естрадного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вокалу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Вокаліст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ручки»;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Паперопластика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слово»;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Влучний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стрілець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фотоаматори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19534"/>
            <a:ext cx="291297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Гуртки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та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секції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3341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2159480" y="6140326"/>
            <a:ext cx="2133600" cy="365125"/>
          </a:xfrm>
        </p:spPr>
        <p:txBody>
          <a:bodyPr/>
          <a:lstStyle/>
          <a:p>
            <a:fld id="{C52C2C70-2A90-47DD-B4C7-2A4AE87F3363}" type="slidenum">
              <a:rPr lang="uk-UA" smtClean="0"/>
              <a:pPr/>
              <a:t>11</a:t>
            </a:fld>
            <a:endParaRPr lang="uk-UA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6289848" y="980728"/>
            <a:ext cx="1296144" cy="123114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О.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Грановського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6910300" y="2564904"/>
            <a:ext cx="1323764" cy="13751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 обласна</a:t>
            </a:r>
          </a:p>
          <a:p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федерація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шахів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5897848" y="4725144"/>
            <a:ext cx="2552240" cy="115212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позашкільної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</a:p>
          <a:p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«Вектор»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19534"/>
            <a:ext cx="5904656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Impact" panose="020B0806030902050204" pitchFamily="34" charset="0"/>
              </a:rPr>
              <a:t>За </a:t>
            </a:r>
            <a:r>
              <a:rPr lang="ru-RU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кошти</a:t>
            </a:r>
            <a:r>
              <a:rPr lang="ru-RU" sz="3200" dirty="0">
                <a:solidFill>
                  <a:srgbClr val="C00000"/>
                </a:solidFill>
                <a:latin typeface="Impact" panose="020B0806030902050204" pitchFamily="34" charset="0"/>
              </a:rPr>
              <a:t> фонду </a:t>
            </a:r>
            <a:r>
              <a:rPr lang="ru-RU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Олександра</a:t>
            </a:r>
            <a:r>
              <a:rPr lang="ru-RU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ru-RU" sz="3200" dirty="0" err="1" smtClean="0">
                <a:solidFill>
                  <a:srgbClr val="C00000"/>
                </a:solidFill>
                <a:latin typeface="Impact" panose="020B0806030902050204" pitchFamily="34" charset="0"/>
              </a:rPr>
              <a:t>Грановського</a:t>
            </a:r>
            <a:endParaRPr lang="ru-RU" sz="3200" dirty="0" smtClean="0">
              <a:solidFill>
                <a:srgbClr val="C0000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Impact" panose="020B0806030902050204" pitchFamily="34" charset="0"/>
              </a:rPr>
              <a:t>«</a:t>
            </a:r>
            <a:r>
              <a:rPr lang="ru-RU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Крок</a:t>
            </a:r>
            <a:r>
              <a:rPr lang="ru-RU" sz="3200" dirty="0">
                <a:solidFill>
                  <a:srgbClr val="C00000"/>
                </a:solidFill>
                <a:latin typeface="Impact" panose="020B0806030902050204" pitchFamily="34" charset="0"/>
              </a:rPr>
              <a:t> в </a:t>
            </a:r>
            <a:r>
              <a:rPr lang="ru-RU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майбутнє</a:t>
            </a:r>
            <a:r>
              <a:rPr lang="ru-RU" sz="3200" dirty="0">
                <a:solidFill>
                  <a:srgbClr val="C00000"/>
                </a:solidFill>
                <a:latin typeface="Impact" panose="020B0806030902050204" pitchFamily="34" charset="0"/>
              </a:rPr>
              <a:t>»: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6011996"/>
            <a:ext cx="1148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«Карате»</a:t>
            </a:r>
          </a:p>
        </p:txBody>
      </p:sp>
      <p:pic>
        <p:nvPicPr>
          <p:cNvPr id="6146" name="Picture 2" descr="Картинки по запросу «Карате» клипар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49202"/>
            <a:ext cx="2952328" cy="258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перфолента 8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122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12</a:t>
            </a:fld>
            <a:endParaRPr lang="uk-UA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8245082" y="6323012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12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1151" y="166092"/>
            <a:ext cx="2701925" cy="76993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400" dirty="0"/>
              <a:t>Географія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1151" y="2569567"/>
            <a:ext cx="1219200" cy="17526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08339" y="2623542"/>
            <a:ext cx="1219200" cy="1711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3876" y="2582267"/>
            <a:ext cx="1219200" cy="17526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25989" y="2637830"/>
            <a:ext cx="1219200" cy="171132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73789" y="2637830"/>
            <a:ext cx="1138237" cy="171132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77151" y="2071092"/>
            <a:ext cx="1136650" cy="1861964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206751" y="89892"/>
            <a:ext cx="1366838" cy="19050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806951" y="166092"/>
            <a:ext cx="1366838" cy="1905000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1364" y="251817"/>
            <a:ext cx="18923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508572"/>
              </p:ext>
            </p:extLst>
          </p:nvPr>
        </p:nvGraphicFramePr>
        <p:xfrm>
          <a:off x="311152" y="4509122"/>
          <a:ext cx="7726363" cy="2236257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4371255"/>
                <a:gridCol w="1286518"/>
                <a:gridCol w="1034295"/>
                <a:gridCol w="1034295"/>
              </a:tblGrid>
              <a:tr h="300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Перевозник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Кирило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Мощенок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Надія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Дмитрівна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Калашніков Максим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Куценко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Ірина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Іванівна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Крива Влада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Худишева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Софія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Мартинюк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Максим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Іванова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Марія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65119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13</a:t>
            </a:fld>
            <a:endParaRPr lang="uk-UA"/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13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152400"/>
            <a:ext cx="2854325" cy="5238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dirty="0" smtClean="0"/>
              <a:t>Хімія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1794" y="1924052"/>
            <a:ext cx="1219200" cy="17113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79562" y="1013631"/>
            <a:ext cx="1331318" cy="1711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183585" y="4005064"/>
            <a:ext cx="1138237" cy="171132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200400" y="76200"/>
            <a:ext cx="1752600" cy="22098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4" name="Picture 2" descr="Картинки по запросу химия клипар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564"/>
          <a:stretch/>
        </p:blipFill>
        <p:spPr bwMode="auto">
          <a:xfrm>
            <a:off x="5364088" y="74638"/>
            <a:ext cx="3723773" cy="18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724128" y="2234505"/>
            <a:ext cx="1138237" cy="171132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7802524"/>
              </p:ext>
            </p:extLst>
          </p:nvPr>
        </p:nvGraphicFramePr>
        <p:xfrm>
          <a:off x="323527" y="4293096"/>
          <a:ext cx="5256585" cy="1948890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1792087"/>
                <a:gridCol w="693711"/>
                <a:gridCol w="809329"/>
                <a:gridCol w="1961458"/>
              </a:tblGrid>
              <a:tr h="486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Сенчишин</a:t>
                      </a:r>
                      <a:r>
                        <a:rPr lang="ru-RU" sz="1400" dirty="0">
                          <a:effectLst/>
                        </a:rPr>
                        <a:t> Данило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Чекалова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Світлана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Володимирівна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Воробйова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Олександра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Калашніков Максим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Сухорукова Альона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57529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14</a:t>
            </a:fld>
            <a:endParaRPr lang="uk-UA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14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52400"/>
            <a:ext cx="2701925" cy="14462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400" dirty="0"/>
              <a:t>Іноземна мова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83238" y="2204863"/>
            <a:ext cx="1219200" cy="17113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452320" y="2204864"/>
            <a:ext cx="1219200" cy="1711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200400" y="76200"/>
            <a:ext cx="1366838" cy="19050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2" descr="http://www.kulturologia.ru/files/u8921/langlge-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1100" y="63500"/>
            <a:ext cx="28638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вал 14"/>
          <p:cNvSpPr/>
          <p:nvPr/>
        </p:nvSpPr>
        <p:spPr>
          <a:xfrm>
            <a:off x="4826000" y="76200"/>
            <a:ext cx="1366838" cy="19050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3794975"/>
              </p:ext>
            </p:extLst>
          </p:nvPr>
        </p:nvGraphicFramePr>
        <p:xfrm>
          <a:off x="467545" y="4365104"/>
          <a:ext cx="6552727" cy="1224136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2437401"/>
                <a:gridCol w="1271689"/>
                <a:gridCol w="953766"/>
                <a:gridCol w="1889871"/>
              </a:tblGrid>
              <a:tr h="6120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Ніколайчук</a:t>
                      </a:r>
                      <a:r>
                        <a:rPr lang="ru-RU" sz="1400" dirty="0">
                          <a:effectLst/>
                        </a:rPr>
                        <a:t> Анна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9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Драчук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Олена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Юріївна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20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Литвинова Анна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10-Б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ІІІ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9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Вєрємей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Ірина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Геннадіївна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9036115"/>
              </p:ext>
            </p:extLst>
          </p:nvPr>
        </p:nvGraphicFramePr>
        <p:xfrm>
          <a:off x="467544" y="5661248"/>
          <a:ext cx="6552728" cy="504056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2448272"/>
                <a:gridCol w="1296144"/>
                <a:gridCol w="936104"/>
                <a:gridCol w="1872208"/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Коміна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Олександра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Бондаренко </a:t>
                      </a:r>
                      <a:r>
                        <a:rPr lang="ru-RU" sz="11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Анастасія</a:t>
                      </a: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Володимирівна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7308304" y="4293096"/>
            <a:ext cx="1219200" cy="171132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4242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15</a:t>
            </a:fld>
            <a:endParaRPr lang="uk-UA"/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15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76993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400" dirty="0"/>
              <a:t>Історія</a:t>
            </a:r>
            <a:endParaRPr lang="ru-RU" sz="4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2445717"/>
            <a:ext cx="1440160" cy="191938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27584" y="1268760"/>
            <a:ext cx="1511597" cy="203262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338888" y="173038"/>
            <a:ext cx="2590800" cy="18288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1469849"/>
              </p:ext>
            </p:extLst>
          </p:nvPr>
        </p:nvGraphicFramePr>
        <p:xfrm>
          <a:off x="539553" y="4869160"/>
          <a:ext cx="7094735" cy="576064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2840016"/>
                <a:gridCol w="835853"/>
                <a:gridCol w="671984"/>
                <a:gridCol w="2746882"/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Воробйова Олександра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Біла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Любов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Володимирівна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12837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16</a:t>
            </a:fld>
            <a:endParaRPr lang="uk-UA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16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52400"/>
            <a:ext cx="2701925" cy="6461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/>
              <a:t>Математика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990662"/>
            <a:ext cx="1319683" cy="183299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203848" y="111026"/>
            <a:ext cx="1368152" cy="173379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92813" y="117475"/>
            <a:ext cx="2982912" cy="27432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984041" y="1974478"/>
            <a:ext cx="1319683" cy="1832992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95936" y="2420888"/>
            <a:ext cx="1319683" cy="183299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932040" y="693465"/>
            <a:ext cx="1117040" cy="1439391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9412272"/>
              </p:ext>
            </p:extLst>
          </p:nvPr>
        </p:nvGraphicFramePr>
        <p:xfrm>
          <a:off x="179512" y="5085184"/>
          <a:ext cx="6408713" cy="1152128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2565402"/>
                <a:gridCol w="755031"/>
                <a:gridCol w="607007"/>
                <a:gridCol w="2481273"/>
              </a:tblGrid>
              <a:tr h="584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Танянський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Гліб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6-Г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Пулавська</a:t>
                      </a:r>
                      <a:r>
                        <a:rPr lang="ru-RU" sz="1400" dirty="0">
                          <a:effectLst/>
                        </a:rPr>
                        <a:t> Галина </a:t>
                      </a:r>
                      <a:r>
                        <a:rPr lang="ru-RU" sz="1400" dirty="0" err="1">
                          <a:effectLst/>
                        </a:rPr>
                        <a:t>Дмитрівна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3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Воротинцев Олексій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Пулавська Галина Дмитрівна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3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Сенчишин Данило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Бухман </a:t>
                      </a:r>
                      <a:r>
                        <a:rPr lang="ru-RU" sz="1400" dirty="0" err="1">
                          <a:effectLst/>
                        </a:rPr>
                        <a:t>Олена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Роменівна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90374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17</a:t>
            </a:fld>
            <a:endParaRPr lang="uk-UA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9930761"/>
              </p:ext>
            </p:extLst>
          </p:nvPr>
        </p:nvGraphicFramePr>
        <p:xfrm>
          <a:off x="971600" y="4820619"/>
          <a:ext cx="6480720" cy="552597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2594226"/>
                <a:gridCol w="763514"/>
                <a:gridCol w="613827"/>
                <a:gridCol w="2509153"/>
              </a:tblGrid>
              <a:tr h="552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Касінов Дмитро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Міхальова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Олена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Іванівна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4800" y="152400"/>
            <a:ext cx="2701925" cy="6461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/>
              <a:t>Економіка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219200"/>
            <a:ext cx="1983432" cy="256984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347864" y="199070"/>
            <a:ext cx="1854696" cy="251879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Picture 2" descr="http://school.xvatit.com/images/a/a5/Ekonomika12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"/>
            <a:ext cx="2965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Блок-схема: перфолента 8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0763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18</a:t>
            </a:fld>
            <a:endParaRPr lang="uk-UA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6601432"/>
              </p:ext>
            </p:extLst>
          </p:nvPr>
        </p:nvGraphicFramePr>
        <p:xfrm>
          <a:off x="755576" y="3698336"/>
          <a:ext cx="6807274" cy="974891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2724946"/>
                <a:gridCol w="801986"/>
                <a:gridCol w="644757"/>
                <a:gridCol w="2635585"/>
              </a:tblGrid>
              <a:tr h="484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Іванова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Марія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r>
                        <a:rPr lang="ru-RU" sz="1400" dirty="0" smtClean="0">
                          <a:effectLst/>
                        </a:rPr>
                        <a:t>-Б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Шаптала Наталія Михайлівна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4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Ніколайчук Анна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Сліпушкіна Ніна Іванівна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4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Лінько</a:t>
                      </a:r>
                      <a:r>
                        <a:rPr lang="ru-RU" sz="1400" dirty="0">
                          <a:effectLst/>
                        </a:rPr>
                        <a:t> Марина </a:t>
                      </a:r>
                      <a:r>
                        <a:rPr lang="ru-RU" sz="1400" dirty="0" err="1">
                          <a:effectLst/>
                        </a:rPr>
                        <a:t>Олексіївна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998809"/>
              </p:ext>
            </p:extLst>
          </p:nvPr>
        </p:nvGraphicFramePr>
        <p:xfrm>
          <a:off x="755576" y="4706448"/>
          <a:ext cx="6807274" cy="1962912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2724946"/>
                <a:gridCol w="801986"/>
                <a:gridCol w="644757"/>
                <a:gridCol w="2635585"/>
              </a:tblGrid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Ващенко </a:t>
                      </a:r>
                      <a:r>
                        <a:rPr lang="ru-RU" sz="1400" dirty="0" err="1">
                          <a:effectLst/>
                        </a:rPr>
                        <a:t>Анастасія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Буракова Ірина В’ячеславівна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74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Данилова Валерія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Борисова Валентина </a:t>
                      </a:r>
                      <a:r>
                        <a:rPr lang="ru-RU" sz="1400" dirty="0" err="1">
                          <a:effectLst/>
                        </a:rPr>
                        <a:t>Олексіївна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Гюлєва Заріна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Каменська Ірина Вікторівна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Воробйова Олександра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Буракова Ірина В’ячеславівна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7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Вакуленко Тетяна Володимирівна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4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Кадуцький Артем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154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Мартиненко Юлія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Блок-схема: перфолента 6"/>
          <p:cNvSpPr/>
          <p:nvPr/>
        </p:nvSpPr>
        <p:spPr>
          <a:xfrm>
            <a:off x="8238731" y="649796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18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86600" y="41275"/>
            <a:ext cx="2057400" cy="7080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/>
              <a:t>Українська мова та література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34925"/>
            <a:ext cx="1219200" cy="17113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1793875"/>
            <a:ext cx="1219200" cy="1711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71600" y="41275"/>
            <a:ext cx="1290638" cy="171132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370013" y="1793875"/>
            <a:ext cx="1290637" cy="171132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662238" y="41275"/>
            <a:ext cx="1290637" cy="171132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97325" y="41275"/>
            <a:ext cx="1184275" cy="171132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8" name="Овал 17"/>
          <p:cNvSpPr/>
          <p:nvPr/>
        </p:nvSpPr>
        <p:spPr>
          <a:xfrm>
            <a:off x="7254875" y="2549525"/>
            <a:ext cx="1241425" cy="17145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948613" y="900113"/>
            <a:ext cx="1243012" cy="1714500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875588" y="3771900"/>
            <a:ext cx="1243012" cy="1714500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397750" y="4997450"/>
            <a:ext cx="1241425" cy="1714500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" name="Picture 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7963" y="112713"/>
            <a:ext cx="18002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Овал 22"/>
          <p:cNvSpPr/>
          <p:nvPr/>
        </p:nvSpPr>
        <p:spPr>
          <a:xfrm>
            <a:off x="6705600" y="936625"/>
            <a:ext cx="1243013" cy="1714500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716213" y="1812925"/>
            <a:ext cx="1138237" cy="1711325"/>
          </a:xfrm>
          <a:prstGeom prst="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952875" y="1758950"/>
            <a:ext cx="1136650" cy="1746250"/>
          </a:xfrm>
          <a:prstGeom prst="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089525" y="1412776"/>
            <a:ext cx="1243013" cy="1714500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236493" y="1809750"/>
            <a:ext cx="1243013" cy="1714500"/>
          </a:xfrm>
          <a:prstGeom prst="ellipse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700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19</a:t>
            </a:fld>
            <a:endParaRPr lang="uk-UA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8576681"/>
              </p:ext>
            </p:extLst>
          </p:nvPr>
        </p:nvGraphicFramePr>
        <p:xfrm>
          <a:off x="683568" y="4998250"/>
          <a:ext cx="6336705" cy="807014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2536577"/>
                <a:gridCol w="746547"/>
                <a:gridCol w="600187"/>
                <a:gridCol w="2453394"/>
              </a:tblGrid>
              <a:tr h="807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Ейдлін Ростислав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Бондаренко </a:t>
                      </a:r>
                      <a:r>
                        <a:rPr lang="ru-RU" sz="1400" dirty="0" err="1">
                          <a:effectLst/>
                        </a:rPr>
                        <a:t>Ніна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Іванівна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Овал 4"/>
          <p:cNvSpPr/>
          <p:nvPr/>
        </p:nvSpPr>
        <p:spPr>
          <a:xfrm>
            <a:off x="5596508" y="1124744"/>
            <a:ext cx="2209800" cy="31242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2707" y="152400"/>
            <a:ext cx="4919373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600" b="1" dirty="0"/>
              <a:t>Російська мова і література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5705" y="1628800"/>
            <a:ext cx="2230437" cy="304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9000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5780490" y="7457578"/>
            <a:ext cx="1031615" cy="435918"/>
          </a:xfrm>
          <a:prstGeom prst="homePlat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664892" y="3644280"/>
            <a:ext cx="1617663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en-US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99592" y="3644280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7030A0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 smtClean="0">
                <a:solidFill>
                  <a:prstClr val="white"/>
                </a:solidFill>
                <a:latin typeface="Arial" pitchFamily="34" charset="0"/>
              </a:rPr>
              <a:t>     </a:t>
            </a:r>
            <a:r>
              <a:rPr lang="ru-RU" altLang="ru-RU" sz="1400" b="1" dirty="0" err="1">
                <a:solidFill>
                  <a:prstClr val="white"/>
                </a:solidFill>
                <a:latin typeface="Arial" pitchFamily="34" charset="0"/>
              </a:rPr>
              <a:t>забезпечення</a:t>
            </a:r>
            <a:r>
              <a:rPr lang="ru-RU" altLang="ru-RU" sz="1400" b="1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ru-RU" altLang="ru-RU" sz="1400" b="1" dirty="0" err="1">
                <a:solidFill>
                  <a:prstClr val="white"/>
                </a:solidFill>
                <a:latin typeface="Arial" pitchFamily="34" charset="0"/>
              </a:rPr>
              <a:t>реалізації</a:t>
            </a:r>
            <a:r>
              <a:rPr lang="ru-RU" altLang="ru-RU" sz="1400" b="1" dirty="0">
                <a:solidFill>
                  <a:prstClr val="white"/>
                </a:solidFill>
                <a:latin typeface="Arial" pitchFamily="34" charset="0"/>
              </a:rPr>
              <a:t> права </a:t>
            </a:r>
            <a:r>
              <a:rPr lang="ru-RU" altLang="ru-RU" sz="1400" b="1" dirty="0" err="1">
                <a:solidFill>
                  <a:prstClr val="white"/>
                </a:solidFill>
                <a:latin typeface="Arial" pitchFamily="34" charset="0"/>
              </a:rPr>
              <a:t>громадян</a:t>
            </a:r>
            <a:r>
              <a:rPr lang="ru-RU" altLang="ru-RU" sz="1400" b="1" dirty="0">
                <a:solidFill>
                  <a:prstClr val="white"/>
                </a:solidFill>
                <a:latin typeface="Arial" pitchFamily="34" charset="0"/>
              </a:rPr>
              <a:t> на </a:t>
            </a:r>
            <a:r>
              <a:rPr lang="ru-RU" altLang="ru-RU" sz="1400" b="1" dirty="0" err="1">
                <a:solidFill>
                  <a:prstClr val="white"/>
                </a:solidFill>
                <a:latin typeface="Arial" pitchFamily="34" charset="0"/>
              </a:rPr>
              <a:t>доступність</a:t>
            </a:r>
            <a:r>
              <a:rPr lang="ru-RU" altLang="ru-RU" sz="1400" b="1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uk-UA" altLang="ru-RU" sz="1400" b="1" dirty="0" smtClean="0">
                <a:solidFill>
                  <a:prstClr val="white"/>
                </a:solidFill>
                <a:latin typeface="Arial" pitchFamily="34" charset="0"/>
              </a:rPr>
              <a:t>громадян у </a:t>
            </a:r>
            <a:r>
              <a:rPr lang="uk-UA" altLang="ru-RU" sz="1400" b="1" dirty="0">
                <a:solidFill>
                  <a:prstClr val="white"/>
                </a:solidFill>
                <a:latin typeface="Arial" pitchFamily="34" charset="0"/>
              </a:rPr>
              <a:t>здобутті загальної середньої освіти;</a:t>
            </a:r>
            <a:endParaRPr lang="en-US" altLang="ru-RU" sz="1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128192" y="2348880"/>
            <a:ext cx="6096000" cy="990600"/>
            <a:chOff x="624" y="1152"/>
            <a:chExt cx="4080" cy="72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solidFill>
              <a:srgbClr val="9B96D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2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3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4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5" name="Oval 11"/>
              <p:cNvSpPr>
                <a:spLocks noChangeArrowheads="1"/>
              </p:cNvSpPr>
              <p:nvPr/>
            </p:nvSpPr>
            <p:spPr bwMode="gray">
              <a:xfrm>
                <a:off x="2439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9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18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0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1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1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4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5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6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3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DFB62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DFB62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26" name="Text Box 25"/>
          <p:cNvSpPr txBox="1">
            <a:spLocks noChangeArrowheads="1"/>
          </p:cNvSpPr>
          <p:nvPr/>
        </p:nvSpPr>
        <p:spPr bwMode="gray">
          <a:xfrm>
            <a:off x="1280592" y="266003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1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gray">
          <a:xfrm>
            <a:off x="3033192" y="266003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2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gray">
          <a:xfrm>
            <a:off x="4709592" y="266003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3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gray">
          <a:xfrm>
            <a:off x="6385992" y="266003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4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auto">
          <a:xfrm>
            <a:off x="6170092" y="3644280"/>
            <a:ext cx="1816100" cy="2590800"/>
          </a:xfrm>
          <a:prstGeom prst="roundRect">
            <a:avLst>
              <a:gd name="adj" fmla="val 13745"/>
            </a:avLst>
          </a:prstGeom>
          <a:solidFill>
            <a:schemeClr val="accent4">
              <a:lumMod val="5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зрілої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підготовленої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самовизначення</a:t>
            </a:r>
            <a:r>
              <a:rPr lang="uk-UA" alt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30"/>
          <p:cNvSpPr>
            <a:spLocks noChangeArrowheads="1"/>
          </p:cNvSpPr>
          <p:nvPr/>
        </p:nvSpPr>
        <p:spPr bwMode="auto">
          <a:xfrm>
            <a:off x="4404792" y="3644280"/>
            <a:ext cx="1676400" cy="2590800"/>
          </a:xfrm>
          <a:prstGeom prst="roundRect">
            <a:avLst>
              <a:gd name="adj" fmla="val 13745"/>
            </a:avLst>
          </a:prstGeom>
          <a:solidFill>
            <a:schemeClr val="accent6">
              <a:lumMod val="7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шанобливого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6784" y="548680"/>
            <a:ext cx="775193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Головні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завдання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Харківської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гімназії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172 </a:t>
            </a:r>
          </a:p>
        </p:txBody>
      </p:sp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2</a:t>
            </a:fld>
            <a:endParaRPr lang="uk-UA"/>
          </a:p>
        </p:txBody>
      </p:sp>
      <p:sp>
        <p:nvSpPr>
          <p:cNvPr id="34" name="Блок-схема: перфолента 33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4202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20</a:t>
            </a:fld>
            <a:endParaRPr lang="uk-UA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0302488"/>
              </p:ext>
            </p:extLst>
          </p:nvPr>
        </p:nvGraphicFramePr>
        <p:xfrm>
          <a:off x="179512" y="5229200"/>
          <a:ext cx="5981700" cy="1472184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2394469"/>
                <a:gridCol w="704723"/>
                <a:gridCol w="566562"/>
                <a:gridCol w="231594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Мартиненко Юлія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Гаврилова Людмила Петрівна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Коміна Олександра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Гаврилова Людмила Петрівна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Воробйова Олександра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Петренко Катерина </a:t>
                      </a:r>
                      <a:r>
                        <a:rPr lang="ru-RU" sz="1400" dirty="0" err="1">
                          <a:effectLst/>
                        </a:rPr>
                        <a:t>Романівна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8738" y="131763"/>
            <a:ext cx="2593975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6701" y="173037"/>
            <a:ext cx="2701925" cy="76993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400" b="1" dirty="0"/>
              <a:t>Біологія</a:t>
            </a:r>
            <a:endParaRPr lang="ru-RU" sz="4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6701" y="2617787"/>
            <a:ext cx="1219200" cy="1711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68364" y="2617787"/>
            <a:ext cx="1219200" cy="171132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40026" y="2617787"/>
            <a:ext cx="1139825" cy="171132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940152" y="2202829"/>
            <a:ext cx="1366838" cy="19050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018958" y="4101480"/>
            <a:ext cx="1366838" cy="190500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37590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21</a:t>
            </a:fld>
            <a:endParaRPr lang="uk-UA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1832769"/>
              </p:ext>
            </p:extLst>
          </p:nvPr>
        </p:nvGraphicFramePr>
        <p:xfrm>
          <a:off x="1619672" y="5517232"/>
          <a:ext cx="6053707" cy="1008111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2423294"/>
                <a:gridCol w="713206"/>
                <a:gridCol w="573382"/>
                <a:gridCol w="2343825"/>
              </a:tblGrid>
              <a:tr h="336037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>
                          <a:effectLst/>
                        </a:rPr>
                        <a:t>Головачов Дмитро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Баліченко Юрій Борисович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037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>
                          <a:effectLst/>
                        </a:rPr>
                        <a:t>Латишев Олександр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Баліченко Юрій Борисович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037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>
                          <a:effectLst/>
                        </a:rPr>
                        <a:t>Суходольський Марк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Баліченко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Юрій</a:t>
                      </a:r>
                      <a:r>
                        <a:rPr lang="ru-RU" sz="1400" dirty="0">
                          <a:effectLst/>
                        </a:rPr>
                        <a:t> Борисович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4800" y="152400"/>
            <a:ext cx="2701925" cy="9540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/>
              <a:t>Трудове навчання</a:t>
            </a:r>
            <a:endParaRPr lang="ru-RU" sz="2800" dirty="0"/>
          </a:p>
        </p:txBody>
      </p:sp>
      <p:sp>
        <p:nvSpPr>
          <p:cNvPr id="6" name="Овал 5"/>
          <p:cNvSpPr/>
          <p:nvPr/>
        </p:nvSpPr>
        <p:spPr>
          <a:xfrm>
            <a:off x="4191000" y="207963"/>
            <a:ext cx="1676400" cy="216376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625"/>
            <a:ext cx="240506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97803" y="2708920"/>
            <a:ext cx="1455580" cy="219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57832" y="1910687"/>
            <a:ext cx="1570077" cy="219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перфолента 10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0842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22</a:t>
            </a:fld>
            <a:endParaRPr lang="uk-UA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7333677"/>
              </p:ext>
            </p:extLst>
          </p:nvPr>
        </p:nvGraphicFramePr>
        <p:xfrm>
          <a:off x="539552" y="4548711"/>
          <a:ext cx="3820214" cy="2208276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1529228"/>
                <a:gridCol w="450072"/>
                <a:gridCol w="361835"/>
                <a:gridCol w="1479079"/>
              </a:tblGrid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Українська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мова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20955" indent="-209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>
                          <a:effectLst/>
                        </a:rPr>
                        <a:t>Кубрак Амалія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Чамата Наталія Миколаївна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 dirty="0">
                          <a:effectLst/>
                        </a:rPr>
                        <a:t>Православна Марія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Природознавство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>
                          <a:effectLst/>
                        </a:rPr>
                        <a:t>Зубрін Юрій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4-Г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Сташкевич Олена Петрівна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>
                          <a:effectLst/>
                        </a:rPr>
                        <a:t>Гавришенко Артем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Басова </a:t>
                      </a:r>
                      <a:r>
                        <a:rPr lang="ru-RU" sz="1400" dirty="0" err="1">
                          <a:effectLst/>
                        </a:rPr>
                        <a:t>Світлана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Василівна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14113245"/>
              </p:ext>
            </p:extLst>
          </p:nvPr>
        </p:nvGraphicFramePr>
        <p:xfrm>
          <a:off x="539552" y="583296"/>
          <a:ext cx="3820214" cy="3925824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1529228"/>
                <a:gridCol w="450072"/>
                <a:gridCol w="361835"/>
                <a:gridCol w="1479079"/>
              </a:tblGrid>
              <a:tr h="0">
                <a:tc gridSpan="4"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математика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 dirty="0">
                          <a:effectLst/>
                        </a:rPr>
                        <a:t>Васильєв Владислав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4-В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Сагайдачна Анна Вікторівна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Початкова школа – ІІ тур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Українська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мова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20955" indent="-209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 dirty="0" err="1">
                          <a:effectLst/>
                        </a:rPr>
                        <a:t>Кубрак</a:t>
                      </a:r>
                      <a:r>
                        <a:rPr lang="uk-UA" sz="1400" dirty="0">
                          <a:effectLst/>
                        </a:rPr>
                        <a:t> Амалія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Чамата Наталія Миколаївна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>
                          <a:effectLst/>
                        </a:rPr>
                        <a:t>Православна Марія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Природознавство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 dirty="0" err="1">
                          <a:effectLst/>
                        </a:rPr>
                        <a:t>Зубрін</a:t>
                      </a:r>
                      <a:r>
                        <a:rPr lang="uk-UA" sz="1400" dirty="0">
                          <a:effectLst/>
                        </a:rPr>
                        <a:t> Юрій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4-Г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Сташкевич Олена Петрівна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Путівка в науку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Українська мова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20955" indent="-2095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200" dirty="0" smtClean="0">
                          <a:effectLst/>
                          <a:latin typeface="Times New Roman"/>
                          <a:ea typeface="Times New Roman"/>
                        </a:rPr>
                        <a:t>Православна Марія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Чамата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Наталія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Миколаївна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716016" y="116632"/>
            <a:ext cx="1224136" cy="144016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37212" y="1412776"/>
            <a:ext cx="1224136" cy="144016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807593"/>
            <a:ext cx="998984" cy="144016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092280" y="35471"/>
            <a:ext cx="1440160" cy="194421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948264" y="1772816"/>
            <a:ext cx="1296144" cy="1728192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 rot="5400000">
            <a:off x="7557230" y="3421373"/>
            <a:ext cx="1632372" cy="1365299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092280" y="4653136"/>
            <a:ext cx="1296144" cy="18002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96701" y="148570"/>
            <a:ext cx="2701925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 smtClean="0"/>
              <a:t>Початкова школа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5465434" y="3723693"/>
            <a:ext cx="1741524" cy="1224135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71999" y="4941168"/>
            <a:ext cx="1224136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перфолента 19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9654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23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1246864" y="72656"/>
            <a:ext cx="786947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Учні – переможці ІІІ (обласного) етапу Всеукраїнських учнівських олімпіад з базових дисциплін у </a:t>
            </a:r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2018/2019 </a:t>
            </a:r>
            <a:r>
              <a:rPr lang="uk-UA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навчальному році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23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6107" y="717002"/>
            <a:ext cx="1158875" cy="161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85329" y="1085260"/>
            <a:ext cx="1601497" cy="22354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36096" y="3068960"/>
            <a:ext cx="1696549" cy="23680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5000397"/>
              </p:ext>
            </p:extLst>
          </p:nvPr>
        </p:nvGraphicFramePr>
        <p:xfrm>
          <a:off x="323527" y="3573016"/>
          <a:ext cx="4555892" cy="2736304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1564657"/>
                <a:gridCol w="460499"/>
                <a:gridCol w="279101"/>
                <a:gridCol w="93980"/>
                <a:gridCol w="628963"/>
                <a:gridCol w="1528692"/>
              </a:tblGrid>
              <a:tr h="266966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Географія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0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Калашніков Максим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Куценко Ірина Іванівна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Крива Влада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0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Мартинюк Максим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966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Трудове навчання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0593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400">
                          <a:effectLst/>
                        </a:rPr>
                        <a:t>Латишев Олександр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Баліченко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Юрій</a:t>
                      </a:r>
                      <a:r>
                        <a:rPr lang="ru-RU" sz="1400" dirty="0">
                          <a:effectLst/>
                        </a:rPr>
                        <a:t> Борисович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4982" y="1616221"/>
            <a:ext cx="11588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7011" y="689346"/>
            <a:ext cx="124301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19461" y="1149756"/>
            <a:ext cx="1158875" cy="161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9701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24</a:t>
            </a:fld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3505200" y="72656"/>
            <a:ext cx="561113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Учні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переможці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І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(районного)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етапу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МАН</a:t>
            </a:r>
          </a:p>
          <a:p>
            <a:pPr algn="ctr">
              <a:defRPr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2018/2019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навчальному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році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24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059" y="-4430"/>
            <a:ext cx="1243013" cy="173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65072" y="-3739"/>
            <a:ext cx="1064982" cy="1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08515" y="97755"/>
            <a:ext cx="1105370" cy="163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>
          <a:xfrm>
            <a:off x="6287408" y="854034"/>
            <a:ext cx="1241425" cy="17145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218738" y="625536"/>
            <a:ext cx="1243012" cy="17145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202842" y="1419973"/>
            <a:ext cx="1241425" cy="171450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633219" y="1396626"/>
            <a:ext cx="1002758" cy="1390856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806254" y="2006264"/>
            <a:ext cx="1235332" cy="1562436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265072" y="1726453"/>
            <a:ext cx="932913" cy="1408020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4010292"/>
              </p:ext>
            </p:extLst>
          </p:nvPr>
        </p:nvGraphicFramePr>
        <p:xfrm>
          <a:off x="177107" y="3140968"/>
          <a:ext cx="5807944" cy="3529343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1667480"/>
                <a:gridCol w="447067"/>
                <a:gridCol w="447067"/>
                <a:gridCol w="1890228"/>
                <a:gridCol w="1356102"/>
              </a:tblGrid>
              <a:tr h="312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>
                          <a:effectLst/>
                        </a:rPr>
                        <a:t>ПІ  </a:t>
                      </a:r>
                      <a:r>
                        <a:rPr lang="ru-RU" sz="1000" dirty="0" err="1" smtClean="0">
                          <a:effectLst/>
                        </a:rPr>
                        <a:t>учня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Клас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Міс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це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Секція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>
                          <a:effectLst/>
                        </a:rPr>
                        <a:t>ПІБ </a:t>
                      </a:r>
                      <a:r>
                        <a:rPr lang="ru-RU" sz="1000" dirty="0" err="1">
                          <a:effectLst/>
                        </a:rPr>
                        <a:t>вчителя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312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>
                          <a:effectLst/>
                        </a:rPr>
                        <a:t>Литовченко Тарас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11-А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ІІ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«Етнологія»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Домокош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Ольга Андріївна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31287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Кадуцький Артем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10-А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«Інформаційні системи, бази даних та системи штучного інтелекту»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Бухман Олена Роменівна,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3128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Крамаровська Світлана Миколаївна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208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Крилова Наталія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10-А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«Українська література»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Вакуленко 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Тетяна Володимирівна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208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Мартиненко Юлія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9-В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ІІ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«Мистецтвознавство»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Кошова Валерія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11-Б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ІІІ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«Економічна теорія та історія економічної думки»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Міхальова 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Олена Іванівна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20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Олійник Поліна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9-В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ІІІ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«Англійська 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мова»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Драчук Олена Юріївна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208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Мартиненко Юлія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9-В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ІІІ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 err="1">
                          <a:solidFill>
                            <a:srgbClr val="FF0000"/>
                          </a:solidFill>
                          <a:effectLst/>
                        </a:rPr>
                        <a:t>Парфьонова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FF0000"/>
                          </a:solidFill>
                          <a:effectLst/>
                        </a:rPr>
                        <a:t>Вероніка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10-Б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ІІІ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«Теоретична </a:t>
                      </a:r>
                      <a:r>
                        <a:rPr lang="ru-RU" sz="1000" dirty="0" err="1">
                          <a:effectLst/>
                        </a:rPr>
                        <a:t>фізика</a:t>
                      </a:r>
                      <a:r>
                        <a:rPr lang="ru-RU" sz="1000" dirty="0">
                          <a:effectLst/>
                        </a:rPr>
                        <a:t>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 err="1">
                          <a:effectLst/>
                        </a:rPr>
                        <a:t>Нікітіна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Олена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Іванівна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  <a:tr h="312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 dirty="0" err="1">
                          <a:effectLst/>
                        </a:rPr>
                        <a:t>Майстро</a:t>
                      </a:r>
                      <a:r>
                        <a:rPr lang="ru-RU" sz="1200" dirty="0">
                          <a:effectLst/>
                        </a:rPr>
                        <a:t> Максим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 dirty="0">
                          <a:effectLst/>
                        </a:rPr>
                        <a:t>9-Б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 dirty="0">
                          <a:effectLst/>
                        </a:rPr>
                        <a:t>ІІІ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</a:t>
                      </a:r>
                      <a:r>
                        <a:rPr lang="ru-RU" sz="1200" dirty="0" err="1">
                          <a:effectLst/>
                        </a:rPr>
                        <a:t>Науково-технічна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творчість</a:t>
                      </a:r>
                      <a:r>
                        <a:rPr lang="ru-RU" sz="1200" dirty="0">
                          <a:effectLst/>
                        </a:rPr>
                        <a:t> та </a:t>
                      </a:r>
                      <a:r>
                        <a:rPr lang="ru-RU" sz="1200" dirty="0" err="1">
                          <a:effectLst/>
                        </a:rPr>
                        <a:t>винахідництво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55" marR="48655" marT="0" marB="0"/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0256" y="1534872"/>
            <a:ext cx="967511" cy="135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6561256" y="5119977"/>
            <a:ext cx="1035080" cy="1477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697827" y="4149080"/>
            <a:ext cx="939349" cy="1377983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287408" y="3619334"/>
            <a:ext cx="939349" cy="1377983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11742"/>
            <a:ext cx="1071291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541734" y="2105025"/>
            <a:ext cx="1132197" cy="1463675"/>
          </a:xfrm>
          <a:prstGeom prst="ellipse">
            <a:avLst/>
          </a:prstGeom>
          <a:ln w="28575">
            <a:solidFill>
              <a:srgbClr val="00B0F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6409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25</a:t>
            </a:fld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3505200" y="72656"/>
            <a:ext cx="561113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Учні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переможці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ІІ (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обласного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етапу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МАН</a:t>
            </a:r>
          </a:p>
          <a:p>
            <a:pPr algn="ctr">
              <a:defRPr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2018/2019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навчальному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році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25</a:t>
            </a: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0090" y="755940"/>
            <a:ext cx="2067654" cy="288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11800"/>
            <a:ext cx="1584176" cy="216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20072" y="1022362"/>
            <a:ext cx="2065143" cy="3098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2422858"/>
              </p:ext>
            </p:extLst>
          </p:nvPr>
        </p:nvGraphicFramePr>
        <p:xfrm>
          <a:off x="755576" y="4463256"/>
          <a:ext cx="6734175" cy="1226820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1683940"/>
                <a:gridCol w="672942"/>
                <a:gridCol w="673734"/>
                <a:gridCol w="2019619"/>
                <a:gridCol w="1683940"/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Кадуцький</a:t>
                      </a:r>
                      <a:r>
                        <a:rPr lang="uk-UA" sz="1400" dirty="0">
                          <a:effectLst/>
                        </a:rPr>
                        <a:t> Артем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Інформаційні системи, бази даних та системи штучного інтелекту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400" dirty="0" err="1">
                          <a:effectLst/>
                        </a:rPr>
                        <a:t>Бухман</a:t>
                      </a:r>
                      <a:r>
                        <a:rPr lang="uk-UA" sz="1400" dirty="0">
                          <a:effectLst/>
                        </a:rPr>
                        <a:t> Олена </a:t>
                      </a:r>
                      <a:r>
                        <a:rPr lang="uk-UA" sz="1400" dirty="0" err="1">
                          <a:effectLst/>
                        </a:rPr>
                        <a:t>Роменівна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400" dirty="0" err="1">
                          <a:effectLst/>
                        </a:rPr>
                        <a:t>Крамаровська</a:t>
                      </a:r>
                      <a:r>
                        <a:rPr lang="uk-UA" sz="1400" dirty="0">
                          <a:effectLst/>
                        </a:rPr>
                        <a:t> Світлана Миколаївна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45422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26</a:t>
            </a:fld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6064" y="3363957"/>
            <a:ext cx="4572000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 err="1"/>
              <a:t>Переможці</a:t>
            </a:r>
            <a:r>
              <a:rPr lang="ru-RU" b="1" dirty="0"/>
              <a:t> районного </a:t>
            </a:r>
            <a:r>
              <a:rPr lang="ru-RU" b="1" dirty="0" err="1"/>
              <a:t>етапу</a:t>
            </a:r>
            <a:r>
              <a:rPr lang="ru-RU" b="1" dirty="0"/>
              <a:t> </a:t>
            </a:r>
            <a:r>
              <a:rPr lang="ru-RU" b="1" dirty="0" err="1"/>
              <a:t>турнірів</a:t>
            </a:r>
            <a:r>
              <a:rPr lang="ru-RU" b="1" dirty="0"/>
              <a:t>: </a:t>
            </a:r>
            <a:endParaRPr lang="ru-RU" dirty="0"/>
          </a:p>
          <a:p>
            <a:r>
              <a:rPr lang="ru-RU" dirty="0"/>
              <a:t> </a:t>
            </a:r>
          </a:p>
          <a:p>
            <a:pPr lvl="0"/>
            <a:r>
              <a:rPr lang="ru-RU" dirty="0" err="1"/>
              <a:t>Юних</a:t>
            </a:r>
            <a:r>
              <a:rPr lang="ru-RU" dirty="0"/>
              <a:t> </a:t>
            </a:r>
            <a:r>
              <a:rPr lang="ru-RU" dirty="0" err="1"/>
              <a:t>журналістів</a:t>
            </a:r>
            <a:r>
              <a:rPr lang="ru-RU" dirty="0"/>
              <a:t> – І </a:t>
            </a:r>
            <a:r>
              <a:rPr lang="ru-RU" dirty="0" err="1"/>
              <a:t>місце</a:t>
            </a:r>
            <a:r>
              <a:rPr lang="ru-RU" dirty="0"/>
              <a:t> ( 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Буракова</a:t>
            </a:r>
            <a:r>
              <a:rPr lang="ru-RU" dirty="0"/>
              <a:t> І.В.).</a:t>
            </a:r>
          </a:p>
          <a:p>
            <a:pPr lvl="0"/>
            <a:r>
              <a:rPr lang="ru-RU" dirty="0" err="1"/>
              <a:t>Юних</a:t>
            </a:r>
            <a:r>
              <a:rPr lang="ru-RU" dirty="0"/>
              <a:t> </a:t>
            </a:r>
            <a:r>
              <a:rPr lang="ru-RU" dirty="0" err="1"/>
              <a:t>математиків</a:t>
            </a:r>
            <a:r>
              <a:rPr lang="ru-RU" dirty="0"/>
              <a:t> – ІІІ </a:t>
            </a:r>
            <a:r>
              <a:rPr lang="ru-RU" dirty="0" err="1"/>
              <a:t>місце</a:t>
            </a:r>
            <a:r>
              <a:rPr lang="ru-RU" dirty="0"/>
              <a:t> (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Аверіна</a:t>
            </a:r>
            <a:r>
              <a:rPr lang="ru-RU" dirty="0"/>
              <a:t> Л.Г., </a:t>
            </a:r>
            <a:r>
              <a:rPr lang="ru-RU" dirty="0" err="1"/>
              <a:t>Саніна</a:t>
            </a:r>
            <a:r>
              <a:rPr lang="ru-RU" dirty="0"/>
              <a:t> І.М.).</a:t>
            </a:r>
          </a:p>
          <a:p>
            <a:pPr lvl="0"/>
            <a:r>
              <a:rPr lang="ru-RU" dirty="0" err="1"/>
              <a:t>Юних</a:t>
            </a:r>
            <a:r>
              <a:rPr lang="ru-RU" dirty="0"/>
              <a:t> </a:t>
            </a:r>
            <a:r>
              <a:rPr lang="ru-RU" dirty="0" err="1"/>
              <a:t>істориків</a:t>
            </a:r>
            <a:r>
              <a:rPr lang="ru-RU" dirty="0"/>
              <a:t>  – ІІ </a:t>
            </a:r>
            <a:r>
              <a:rPr lang="ru-RU" dirty="0" err="1"/>
              <a:t>місце</a:t>
            </a:r>
            <a:r>
              <a:rPr lang="ru-RU" dirty="0"/>
              <a:t> (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Біла</a:t>
            </a:r>
            <a:r>
              <a:rPr lang="ru-RU" dirty="0"/>
              <a:t> Л.В.). </a:t>
            </a:r>
          </a:p>
          <a:p>
            <a:pPr lvl="0"/>
            <a:r>
              <a:rPr lang="ru-RU" dirty="0" err="1"/>
              <a:t>Юних</a:t>
            </a:r>
            <a:r>
              <a:rPr lang="ru-RU" dirty="0"/>
              <a:t> </a:t>
            </a:r>
            <a:r>
              <a:rPr lang="ru-RU" dirty="0" err="1"/>
              <a:t>правознавців</a:t>
            </a:r>
            <a:r>
              <a:rPr lang="ru-RU" dirty="0"/>
              <a:t> – ІІІ </a:t>
            </a:r>
            <a:r>
              <a:rPr lang="ru-RU" dirty="0" err="1"/>
              <a:t>місце</a:t>
            </a:r>
            <a:r>
              <a:rPr lang="ru-RU" dirty="0"/>
              <a:t> (</a:t>
            </a:r>
            <a:r>
              <a:rPr lang="ru-RU" dirty="0" err="1"/>
              <a:t>вчитель</a:t>
            </a:r>
            <a:r>
              <a:rPr lang="ru-RU" dirty="0"/>
              <a:t> Рубан Л.В.).</a:t>
            </a:r>
          </a:p>
        </p:txBody>
      </p:sp>
      <p:pic>
        <p:nvPicPr>
          <p:cNvPr id="6149" name="Picture 5" descr="D:\фото 2018\турниры\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0869"/>
            <a:ext cx="3168352" cy="21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фото 2018\турниры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53136"/>
            <a:ext cx="2700300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фото 2018\турниры\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59078"/>
            <a:ext cx="2851187" cy="19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фото 2018\турниры\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4563"/>
            <a:ext cx="3037706" cy="205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Блок-схема: перфолента 12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0161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27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648"/>
            <a:ext cx="457200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800" dirty="0">
                <a:latin typeface="Monotype Corsiva" panose="03010101010201010101" pitchFamily="66" charset="0"/>
              </a:rPr>
              <a:t>	</a:t>
            </a:r>
            <a:r>
              <a:rPr lang="ru-RU" sz="2800" dirty="0" err="1">
                <a:latin typeface="Monotype Corsiva" panose="03010101010201010101" pitchFamily="66" charset="0"/>
              </a:rPr>
              <a:t>Міжнародний</a:t>
            </a:r>
            <a:r>
              <a:rPr lang="ru-RU" sz="2800" dirty="0">
                <a:latin typeface="Monotype Corsiva" panose="03010101010201010101" pitchFamily="66" charset="0"/>
              </a:rPr>
              <a:t> конкурс з </a:t>
            </a:r>
            <a:r>
              <a:rPr lang="ru-RU" sz="2800" dirty="0" err="1">
                <a:latin typeface="Monotype Corsiva" panose="03010101010201010101" pitchFamily="66" charset="0"/>
              </a:rPr>
              <a:t>української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мови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імені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П.Яцика</a:t>
            </a:r>
            <a:r>
              <a:rPr lang="ru-RU" sz="2800" dirty="0">
                <a:latin typeface="Monotype Corsiva" panose="03010101010201010101" pitchFamily="66" charset="0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0480" y="4217020"/>
            <a:ext cx="4572000" cy="2031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/>
              <a:t>1.	</a:t>
            </a:r>
            <a:r>
              <a:rPr lang="ru-RU" dirty="0" err="1" smtClean="0"/>
              <a:t>Воробйова</a:t>
            </a:r>
            <a:r>
              <a:rPr lang="ru-RU" dirty="0" smtClean="0"/>
              <a:t> </a:t>
            </a:r>
            <a:r>
              <a:rPr lang="ru-RU" dirty="0" err="1"/>
              <a:t>Олександра</a:t>
            </a:r>
            <a:r>
              <a:rPr lang="ru-RU" dirty="0"/>
              <a:t> – І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учениця</a:t>
            </a:r>
            <a:r>
              <a:rPr lang="ru-RU" dirty="0"/>
              <a:t> 10-А </a:t>
            </a:r>
            <a:r>
              <a:rPr lang="ru-RU" dirty="0" err="1"/>
              <a:t>класу</a:t>
            </a:r>
            <a:r>
              <a:rPr lang="ru-RU" dirty="0"/>
              <a:t> (</a:t>
            </a:r>
            <a:r>
              <a:rPr lang="ru-RU" dirty="0" err="1"/>
              <a:t>вчителі</a:t>
            </a:r>
            <a:r>
              <a:rPr lang="ru-RU" dirty="0"/>
              <a:t> Вакуленко Т.В., </a:t>
            </a:r>
            <a:r>
              <a:rPr lang="ru-RU" dirty="0" err="1"/>
              <a:t>Буракова</a:t>
            </a:r>
            <a:r>
              <a:rPr lang="ru-RU" dirty="0"/>
              <a:t> І.В.);</a:t>
            </a:r>
          </a:p>
          <a:p>
            <a:r>
              <a:rPr lang="ru-RU" dirty="0"/>
              <a:t>2.	</a:t>
            </a:r>
            <a:r>
              <a:rPr lang="ru-RU" dirty="0" err="1"/>
              <a:t>Православна</a:t>
            </a:r>
            <a:r>
              <a:rPr lang="ru-RU" dirty="0"/>
              <a:t> </a:t>
            </a:r>
            <a:r>
              <a:rPr lang="ru-RU" dirty="0" err="1"/>
              <a:t>Марія</a:t>
            </a:r>
            <a:r>
              <a:rPr lang="ru-RU" dirty="0"/>
              <a:t> – І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учениця</a:t>
            </a:r>
            <a:r>
              <a:rPr lang="ru-RU" dirty="0"/>
              <a:t> 4-Б </a:t>
            </a:r>
            <a:r>
              <a:rPr lang="ru-RU" dirty="0" err="1"/>
              <a:t>класу</a:t>
            </a:r>
            <a:r>
              <a:rPr lang="ru-RU" dirty="0"/>
              <a:t> (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Чамата</a:t>
            </a:r>
            <a:r>
              <a:rPr lang="ru-RU" dirty="0"/>
              <a:t> Н.М.);</a:t>
            </a:r>
          </a:p>
          <a:p>
            <a:r>
              <a:rPr lang="ru-RU" dirty="0"/>
              <a:t>3.	</a:t>
            </a:r>
            <a:r>
              <a:rPr lang="ru-RU" dirty="0" err="1"/>
              <a:t>Богобояща</a:t>
            </a:r>
            <a:r>
              <a:rPr lang="ru-RU" dirty="0"/>
              <a:t> Ярослава – І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учениця</a:t>
            </a:r>
            <a:r>
              <a:rPr lang="ru-RU" dirty="0"/>
              <a:t> 3-А классу ( </a:t>
            </a:r>
            <a:r>
              <a:rPr lang="ru-RU" dirty="0" err="1"/>
              <a:t>вчитель</a:t>
            </a:r>
            <a:r>
              <a:rPr lang="ru-RU" dirty="0"/>
              <a:t> Собка В.А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251520" y="1556792"/>
            <a:ext cx="1404156" cy="1872208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31640" y="3356992"/>
            <a:ext cx="1421904" cy="18002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43508" y="4725144"/>
            <a:ext cx="1404156" cy="18002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43808" y="1412776"/>
            <a:ext cx="1476672" cy="18002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2060848"/>
            <a:ext cx="1476672" cy="18002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36296" y="966478"/>
            <a:ext cx="1476672" cy="180020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92080" y="87127"/>
            <a:ext cx="1476672" cy="1800200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544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28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648"/>
            <a:ext cx="4572000" cy="11387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800" dirty="0">
                <a:latin typeface="Monotype Corsiva" panose="03010101010201010101" pitchFamily="66" charset="0"/>
              </a:rPr>
              <a:t>	</a:t>
            </a:r>
            <a:r>
              <a:rPr lang="ru-RU" sz="2000" dirty="0" smtClean="0">
                <a:latin typeface="Monotype Corsiva" panose="03010101010201010101" pitchFamily="66" charset="0"/>
              </a:rPr>
              <a:t>ІІ </a:t>
            </a:r>
            <a:r>
              <a:rPr lang="ru-RU" sz="2000" dirty="0">
                <a:latin typeface="Monotype Corsiva" panose="03010101010201010101" pitchFamily="66" charset="0"/>
              </a:rPr>
              <a:t>(</a:t>
            </a:r>
            <a:r>
              <a:rPr lang="ru-RU" sz="2000" dirty="0" err="1">
                <a:latin typeface="Monotype Corsiva" panose="03010101010201010101" pitchFamily="66" charset="0"/>
              </a:rPr>
              <a:t>районний</a:t>
            </a:r>
            <a:r>
              <a:rPr lang="ru-RU" sz="2000" dirty="0">
                <a:latin typeface="Monotype Corsiva" panose="03010101010201010101" pitchFamily="66" charset="0"/>
              </a:rPr>
              <a:t>) </a:t>
            </a:r>
            <a:r>
              <a:rPr lang="ru-RU" sz="2000" dirty="0" err="1">
                <a:latin typeface="Monotype Corsiva" panose="03010101010201010101" pitchFamily="66" charset="0"/>
              </a:rPr>
              <a:t>етап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Міжнародного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мовно-літературного</a:t>
            </a:r>
            <a:r>
              <a:rPr lang="ru-RU" sz="2000" dirty="0">
                <a:latin typeface="Monotype Corsiva" panose="03010101010201010101" pitchFamily="66" charset="0"/>
              </a:rPr>
              <a:t> конкурсу </a:t>
            </a:r>
            <a:r>
              <a:rPr lang="ru-RU" sz="2000" dirty="0" err="1">
                <a:latin typeface="Monotype Corsiva" panose="03010101010201010101" pitchFamily="66" charset="0"/>
              </a:rPr>
              <a:t>учнівської</a:t>
            </a:r>
            <a:r>
              <a:rPr lang="ru-RU" sz="2000" dirty="0">
                <a:latin typeface="Monotype Corsiva" panose="03010101010201010101" pitchFamily="66" charset="0"/>
              </a:rPr>
              <a:t> та </a:t>
            </a:r>
            <a:r>
              <a:rPr lang="ru-RU" sz="2000" dirty="0" err="1">
                <a:latin typeface="Monotype Corsiva" panose="03010101010201010101" pitchFamily="66" charset="0"/>
              </a:rPr>
              <a:t>студентської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молоді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імені</a:t>
            </a:r>
            <a:r>
              <a:rPr lang="ru-RU" sz="2000" dirty="0">
                <a:latin typeface="Monotype Corsiva" panose="03010101010201010101" pitchFamily="66" charset="0"/>
              </a:rPr>
              <a:t> Тараса </a:t>
            </a:r>
            <a:r>
              <a:rPr lang="ru-RU" sz="2000" dirty="0" err="1">
                <a:latin typeface="Monotype Corsiva" panose="03010101010201010101" pitchFamily="66" charset="0"/>
              </a:rPr>
              <a:t>Шевченка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20480" y="4217020"/>
            <a:ext cx="4572000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/>
              <a:t>1.Воробйова </a:t>
            </a:r>
            <a:r>
              <a:rPr lang="ru-RU" dirty="0" err="1"/>
              <a:t>Олександра</a:t>
            </a:r>
            <a:r>
              <a:rPr lang="ru-RU" dirty="0"/>
              <a:t>  – І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учениця</a:t>
            </a:r>
            <a:r>
              <a:rPr lang="ru-RU" dirty="0"/>
              <a:t> 10-А </a:t>
            </a:r>
            <a:r>
              <a:rPr lang="ru-RU" dirty="0" err="1"/>
              <a:t>класу</a:t>
            </a:r>
            <a:r>
              <a:rPr lang="ru-RU" dirty="0"/>
              <a:t> (</a:t>
            </a:r>
            <a:r>
              <a:rPr lang="ru-RU" dirty="0" err="1"/>
              <a:t>вчителі</a:t>
            </a:r>
            <a:r>
              <a:rPr lang="ru-RU" dirty="0"/>
              <a:t> Вакуленко Т.В., Буракова І.В.);</a:t>
            </a:r>
          </a:p>
          <a:p>
            <a:pPr algn="ctr"/>
            <a:r>
              <a:rPr lang="ru-RU" dirty="0" smtClean="0"/>
              <a:t>2.Трубнікова </a:t>
            </a:r>
            <a:r>
              <a:rPr lang="ru-RU" dirty="0" err="1"/>
              <a:t>Ніка</a:t>
            </a:r>
            <a:r>
              <a:rPr lang="ru-RU" dirty="0"/>
              <a:t> – ІІ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учениця</a:t>
            </a:r>
            <a:r>
              <a:rPr lang="ru-RU" dirty="0"/>
              <a:t> 6-В </a:t>
            </a:r>
            <a:r>
              <a:rPr lang="ru-RU" dirty="0" err="1"/>
              <a:t>класу</a:t>
            </a:r>
            <a:r>
              <a:rPr lang="ru-RU" dirty="0"/>
              <a:t> (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Буракова</a:t>
            </a:r>
            <a:r>
              <a:rPr lang="ru-RU" dirty="0"/>
              <a:t> І.В.);</a:t>
            </a:r>
          </a:p>
          <a:p>
            <a:pPr algn="ctr"/>
            <a:r>
              <a:rPr lang="ru-RU" dirty="0" smtClean="0"/>
              <a:t>3.Мироненко </a:t>
            </a:r>
            <a:r>
              <a:rPr lang="ru-RU" dirty="0" err="1"/>
              <a:t>Єлизавета</a:t>
            </a:r>
            <a:r>
              <a:rPr lang="ru-RU" dirty="0"/>
              <a:t> – ІІ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учениця</a:t>
            </a:r>
            <a:r>
              <a:rPr lang="ru-RU" dirty="0"/>
              <a:t> 5-Б </a:t>
            </a:r>
            <a:r>
              <a:rPr lang="ru-RU" dirty="0" err="1"/>
              <a:t>класу</a:t>
            </a:r>
            <a:r>
              <a:rPr lang="ru-RU" dirty="0"/>
              <a:t> )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Шаптала</a:t>
            </a:r>
            <a:r>
              <a:rPr lang="ru-RU" dirty="0"/>
              <a:t> Н.М.);</a:t>
            </a:r>
          </a:p>
          <a:p>
            <a:pPr algn="ctr"/>
            <a:r>
              <a:rPr lang="ru-RU" dirty="0" smtClean="0"/>
              <a:t>4.Оляновська </a:t>
            </a:r>
            <a:r>
              <a:rPr lang="ru-RU" dirty="0" err="1"/>
              <a:t>Анастасія</a:t>
            </a:r>
            <a:r>
              <a:rPr lang="ru-RU" dirty="0"/>
              <a:t> – ІІІ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учениця</a:t>
            </a:r>
            <a:r>
              <a:rPr lang="ru-RU" dirty="0"/>
              <a:t> 11-А </a:t>
            </a:r>
            <a:r>
              <a:rPr lang="ru-RU" dirty="0" err="1"/>
              <a:t>класу</a:t>
            </a:r>
            <a:r>
              <a:rPr lang="ru-RU" dirty="0"/>
              <a:t> (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Коміна</a:t>
            </a:r>
            <a:r>
              <a:rPr lang="ru-RU" dirty="0"/>
              <a:t> Є.В.).</a:t>
            </a:r>
            <a:endParaRPr lang="ru-RU" dirty="0" smtClean="0"/>
          </a:p>
        </p:txBody>
      </p:sp>
      <p:sp>
        <p:nvSpPr>
          <p:cNvPr id="6" name="Овал 5"/>
          <p:cNvSpPr/>
          <p:nvPr/>
        </p:nvSpPr>
        <p:spPr>
          <a:xfrm>
            <a:off x="251520" y="1556792"/>
            <a:ext cx="1404156" cy="1872208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31640" y="3356992"/>
            <a:ext cx="1421904" cy="18002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43508" y="4725144"/>
            <a:ext cx="1512168" cy="18002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43808" y="1412776"/>
            <a:ext cx="1476672" cy="18002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2060848"/>
            <a:ext cx="1476672" cy="18002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92080" y="87127"/>
            <a:ext cx="1476672" cy="180020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484612" y="4759424"/>
            <a:ext cx="1421904" cy="18002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64288" y="1030076"/>
            <a:ext cx="1584176" cy="2182899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9926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29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648"/>
            <a:ext cx="4572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	</a:t>
            </a:r>
            <a:r>
              <a:rPr lang="ru-RU" sz="2000" dirty="0" err="1" smtClean="0">
                <a:latin typeface="Monotype Corsiva" panose="03010101010201010101" pitchFamily="66" charset="0"/>
              </a:rPr>
              <a:t>Всеукраїнський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конкурс </a:t>
            </a:r>
            <a:r>
              <a:rPr lang="ru-RU" sz="2000" dirty="0" err="1">
                <a:latin typeface="Monotype Corsiva" panose="03010101010201010101" pitchFamily="66" charset="0"/>
              </a:rPr>
              <a:t>учнівської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творчості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3645024"/>
            <a:ext cx="4680520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dirty="0" err="1"/>
              <a:t>Коміна</a:t>
            </a:r>
            <a:r>
              <a:rPr lang="ru-RU" dirty="0"/>
              <a:t> </a:t>
            </a:r>
            <a:r>
              <a:rPr lang="ru-RU" dirty="0" err="1"/>
              <a:t>Олександра</a:t>
            </a:r>
            <a:r>
              <a:rPr lang="ru-RU" dirty="0"/>
              <a:t> – І </a:t>
            </a:r>
            <a:r>
              <a:rPr lang="ru-RU" dirty="0" err="1"/>
              <a:t>місце</a:t>
            </a:r>
            <a:r>
              <a:rPr lang="ru-RU" dirty="0"/>
              <a:t> в </a:t>
            </a:r>
            <a:r>
              <a:rPr lang="ru-RU" dirty="0" err="1"/>
              <a:t>обласному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(</a:t>
            </a:r>
            <a:r>
              <a:rPr lang="ru-RU" dirty="0" err="1"/>
              <a:t>номінація</a:t>
            </a:r>
            <a:r>
              <a:rPr lang="ru-RU" dirty="0"/>
              <a:t> «</a:t>
            </a:r>
            <a:r>
              <a:rPr lang="ru-RU" dirty="0" err="1"/>
              <a:t>Література</a:t>
            </a:r>
            <a:r>
              <a:rPr lang="ru-RU" dirty="0"/>
              <a:t>»), </a:t>
            </a:r>
            <a:r>
              <a:rPr lang="ru-RU" dirty="0" err="1"/>
              <a:t>учениця</a:t>
            </a:r>
            <a:r>
              <a:rPr lang="ru-RU" dirty="0"/>
              <a:t> 11-Б </a:t>
            </a:r>
            <a:r>
              <a:rPr lang="ru-RU" dirty="0" err="1"/>
              <a:t>класу</a:t>
            </a:r>
            <a:r>
              <a:rPr lang="ru-RU" dirty="0"/>
              <a:t> (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Каменська</a:t>
            </a:r>
            <a:r>
              <a:rPr lang="ru-RU" dirty="0"/>
              <a:t> І.В.).</a:t>
            </a:r>
          </a:p>
          <a:p>
            <a:pPr lvl="0"/>
            <a:r>
              <a:rPr lang="ru-RU" dirty="0" err="1"/>
              <a:t>Коміна</a:t>
            </a:r>
            <a:r>
              <a:rPr lang="ru-RU" dirty="0"/>
              <a:t> </a:t>
            </a:r>
            <a:r>
              <a:rPr lang="ru-RU" dirty="0" err="1"/>
              <a:t>Олександра</a:t>
            </a:r>
            <a:r>
              <a:rPr lang="ru-RU" dirty="0"/>
              <a:t> – </a:t>
            </a:r>
            <a:r>
              <a:rPr lang="ru-RU" dirty="0" err="1"/>
              <a:t>переможець</a:t>
            </a:r>
            <a:r>
              <a:rPr lang="ru-RU" dirty="0"/>
              <a:t> в ІV (</a:t>
            </a:r>
            <a:r>
              <a:rPr lang="ru-RU" dirty="0" err="1"/>
              <a:t>підсумковому</a:t>
            </a:r>
            <a:r>
              <a:rPr lang="ru-RU" dirty="0"/>
              <a:t>)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Всеукраїнського</a:t>
            </a:r>
            <a:r>
              <a:rPr lang="ru-RU" dirty="0"/>
              <a:t> конкурсу </a:t>
            </a:r>
            <a:r>
              <a:rPr lang="ru-RU" dirty="0" err="1"/>
              <a:t>учнівської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(</a:t>
            </a:r>
            <a:r>
              <a:rPr lang="ru-RU" dirty="0" err="1"/>
              <a:t>номінація</a:t>
            </a:r>
            <a:r>
              <a:rPr lang="ru-RU" dirty="0"/>
              <a:t> «</a:t>
            </a:r>
            <a:r>
              <a:rPr lang="ru-RU" dirty="0" err="1"/>
              <a:t>Література</a:t>
            </a:r>
            <a:r>
              <a:rPr lang="ru-RU" dirty="0"/>
              <a:t>») – цикл </a:t>
            </a:r>
            <a:r>
              <a:rPr lang="ru-RU" dirty="0" err="1"/>
              <a:t>віршів</a:t>
            </a:r>
            <a:r>
              <a:rPr lang="ru-RU" dirty="0"/>
              <a:t> «</a:t>
            </a:r>
            <a:r>
              <a:rPr lang="ru-RU" dirty="0" err="1"/>
              <a:t>Цінності</a:t>
            </a:r>
            <a:r>
              <a:rPr lang="ru-RU" dirty="0"/>
              <a:t>», </a:t>
            </a:r>
            <a:r>
              <a:rPr lang="ru-RU" dirty="0" err="1"/>
              <a:t>учениця</a:t>
            </a:r>
            <a:r>
              <a:rPr lang="ru-RU" dirty="0"/>
              <a:t> 11-Б </a:t>
            </a:r>
            <a:r>
              <a:rPr lang="ru-RU" dirty="0" err="1"/>
              <a:t>класу</a:t>
            </a:r>
            <a:r>
              <a:rPr lang="ru-RU" dirty="0"/>
              <a:t> (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Каменська</a:t>
            </a:r>
            <a:r>
              <a:rPr lang="ru-RU" dirty="0"/>
              <a:t> І.В</a:t>
            </a:r>
            <a:r>
              <a:rPr lang="ru-RU" dirty="0" smtClean="0"/>
              <a:t>.).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5004048" y="980728"/>
            <a:ext cx="1404156" cy="1872208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64288" y="191545"/>
            <a:ext cx="1476672" cy="18002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1916832"/>
            <a:ext cx="3384376" cy="3672408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77116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3</a:t>
            </a:fld>
            <a:endParaRPr lang="uk-UA"/>
          </a:p>
        </p:txBody>
      </p:sp>
      <p:sp>
        <p:nvSpPr>
          <p:cNvPr id="6" name="Пятиугольник 5"/>
          <p:cNvSpPr/>
          <p:nvPr/>
        </p:nvSpPr>
        <p:spPr>
          <a:xfrm>
            <a:off x="8043192" y="6233442"/>
            <a:ext cx="849288" cy="43591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3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908300" y="3329941"/>
            <a:ext cx="1617663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000">
                <a:latin typeface="Arial" pitchFamily="34" charset="0"/>
              </a:rPr>
              <a:t>формування соціальної та громадянської позиції, високого рівня культури мислення, соціальних норм, екологічної моральності та обізнаності, самостійності, власної гідності, готовності до трудової діяльності, професійного самовизначення, відповідальності за свої дії;</a:t>
            </a:r>
            <a:endParaRPr lang="ru-RU" altLang="ru-RU" sz="1000">
              <a:latin typeface="Arial" pitchFamily="34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143000" y="3329941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>
                <a:latin typeface="Arial" pitchFamily="34" charset="0"/>
              </a:rPr>
              <a:t>пошук і відбір для навчання талановитої молоді;</a:t>
            </a:r>
            <a:endParaRPr lang="ru-RU" altLang="ru-RU" sz="1400">
              <a:latin typeface="Arial" pitchFamily="34" charset="0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371600" y="2034541"/>
            <a:ext cx="6096000" cy="990600"/>
            <a:chOff x="624" y="1152"/>
            <a:chExt cx="4080" cy="720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solidFill>
              <a:srgbClr val="9B96D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6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2439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12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1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2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14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7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19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20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16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DFB62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DFB62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sp>
        <p:nvSpPr>
          <p:cNvPr id="29" name="Text Box 25"/>
          <p:cNvSpPr txBox="1">
            <a:spLocks noChangeArrowheads="1"/>
          </p:cNvSpPr>
          <p:nvPr/>
        </p:nvSpPr>
        <p:spPr bwMode="gray">
          <a:xfrm>
            <a:off x="1524000" y="2345691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5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gray">
          <a:xfrm>
            <a:off x="3276600" y="2345691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6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gray">
          <a:xfrm>
            <a:off x="4953000" y="2345691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7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gray">
          <a:xfrm>
            <a:off x="6629400" y="2345691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8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6413500" y="3329941"/>
            <a:ext cx="1617663" cy="2590800"/>
          </a:xfrm>
          <a:prstGeom prst="roundRect">
            <a:avLst>
              <a:gd name="adj" fmla="val 13745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 для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системою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природу,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30"/>
          <p:cNvSpPr>
            <a:spLocks noChangeArrowheads="1"/>
          </p:cNvSpPr>
          <p:nvPr/>
        </p:nvSpPr>
        <p:spPr bwMode="auto">
          <a:xfrm>
            <a:off x="4648200" y="3358480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00B050"/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свідомого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засад здорового способу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психічного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"/>
          <p:cNvSpPr>
            <a:spLocks noChangeArrowheads="1"/>
          </p:cNvSpPr>
          <p:nvPr/>
        </p:nvSpPr>
        <p:spPr bwMode="auto">
          <a:xfrm>
            <a:off x="2908300" y="3350579"/>
            <a:ext cx="1617663" cy="2590800"/>
          </a:xfrm>
          <a:prstGeom prst="roundRect">
            <a:avLst>
              <a:gd name="adj" fmla="val 13745"/>
            </a:avLst>
          </a:prstGeom>
          <a:solidFill>
            <a:srgbClr val="00B0F0"/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обдарувань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світогляду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>
            <a:off x="1143000" y="3350579"/>
            <a:ext cx="1676400" cy="2590800"/>
          </a:xfrm>
          <a:prstGeom prst="roundRect">
            <a:avLst>
              <a:gd name="adj" fmla="val 13745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Конституції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символів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прав і свобод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36784" y="548680"/>
            <a:ext cx="775193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Головні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завдання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Харківської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гімназії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172 </a:t>
            </a:r>
          </a:p>
        </p:txBody>
      </p:sp>
    </p:spTree>
    <p:extLst>
      <p:ext uri="{BB962C8B-B14F-4D97-AF65-F5344CB8AC3E}">
        <p14:creationId xmlns:p14="http://schemas.microsoft.com/office/powerpoint/2010/main" xmlns="" val="91687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30</a:t>
            </a:fld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15463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2140" y="2996952"/>
            <a:ext cx="3423041" cy="364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http://gim172.klasna.com/uploads/editor/240/121024/news_637/images/img_f0ef4297657c66cd1e2853c0d96e8d9a_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9921" y="548680"/>
            <a:ext cx="2880320" cy="3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260648"/>
            <a:ext cx="4572000" cy="11387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	</a:t>
            </a:r>
            <a:r>
              <a:rPr lang="ru-RU" sz="2000" dirty="0" err="1">
                <a:latin typeface="Monotype Corsiva" panose="03010101010201010101" pitchFamily="66" charset="0"/>
              </a:rPr>
              <a:t>Вручення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сертифікатів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щодо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отримання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стипендій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благодійного</a:t>
            </a:r>
            <a:r>
              <a:rPr lang="ru-RU" sz="2000" dirty="0">
                <a:latin typeface="Monotype Corsiva" panose="03010101010201010101" pitchFamily="66" charset="0"/>
              </a:rPr>
              <a:t> фонду </a:t>
            </a:r>
            <a:r>
              <a:rPr lang="ru-RU" sz="2000" dirty="0" err="1">
                <a:latin typeface="Monotype Corsiva" panose="03010101010201010101" pitchFamily="66" charset="0"/>
              </a:rPr>
              <a:t>Олександра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Грановського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5998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31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60648"/>
            <a:ext cx="4572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	</a:t>
            </a:r>
            <a:r>
              <a:rPr lang="ru-RU" sz="2000" b="1" dirty="0" err="1">
                <a:latin typeface="Monotype Corsiva" panose="03010101010201010101" pitchFamily="66" charset="0"/>
              </a:rPr>
              <a:t>Зміцнення</a:t>
            </a:r>
            <a:r>
              <a:rPr lang="ru-RU" sz="2000" b="1" dirty="0">
                <a:latin typeface="Monotype Corsiva" panose="03010101010201010101" pitchFamily="66" charset="0"/>
              </a:rPr>
              <a:t> та </a:t>
            </a:r>
            <a:r>
              <a:rPr lang="ru-RU" sz="2000" b="1" dirty="0" err="1">
                <a:latin typeface="Monotype Corsiva" panose="03010101010201010101" pitchFamily="66" charset="0"/>
              </a:rPr>
              <a:t>модернізація</a:t>
            </a:r>
            <a:r>
              <a:rPr lang="ru-RU" sz="2000" b="1" dirty="0"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</a:rPr>
              <a:t>матеріально-технічної</a:t>
            </a:r>
            <a:r>
              <a:rPr lang="ru-RU" sz="2000" b="1" dirty="0"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</a:rPr>
              <a:t>бази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96753"/>
            <a:ext cx="4560168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За </a:t>
            </a:r>
            <a:r>
              <a:rPr lang="ru-RU" dirty="0" err="1"/>
              <a:t>бюджетні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 в 2018/2019 </a:t>
            </a:r>
            <a:r>
              <a:rPr lang="ru-RU" dirty="0" err="1"/>
              <a:t>навчальному</a:t>
            </a:r>
            <a:r>
              <a:rPr lang="ru-RU" dirty="0"/>
              <a:t>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проведені</a:t>
            </a:r>
            <a:r>
              <a:rPr lang="ru-RU" dirty="0"/>
              <a:t> </a:t>
            </a:r>
            <a:r>
              <a:rPr lang="ru-RU" dirty="0" err="1"/>
              <a:t>комплексні</a:t>
            </a:r>
            <a:r>
              <a:rPr lang="ru-RU" dirty="0"/>
              <a:t> </a:t>
            </a:r>
            <a:r>
              <a:rPr lang="ru-RU" dirty="0" err="1"/>
              <a:t>ремонтні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в спортивному </a:t>
            </a:r>
            <a:r>
              <a:rPr lang="ru-RU" dirty="0" err="1"/>
              <a:t>залі</a:t>
            </a:r>
            <a:r>
              <a:rPr lang="ru-RU" dirty="0"/>
              <a:t>, </a:t>
            </a:r>
            <a:r>
              <a:rPr lang="ru-RU" dirty="0" err="1"/>
              <a:t>замінені</a:t>
            </a:r>
            <a:r>
              <a:rPr lang="ru-RU" dirty="0"/>
              <a:t> </a:t>
            </a:r>
            <a:r>
              <a:rPr lang="ru-RU" dirty="0" err="1"/>
              <a:t>вікна</a:t>
            </a:r>
            <a:r>
              <a:rPr lang="ru-RU" dirty="0"/>
              <a:t>, </a:t>
            </a:r>
            <a:r>
              <a:rPr lang="ru-RU" dirty="0" err="1"/>
              <a:t>відремонтовано</a:t>
            </a:r>
            <a:r>
              <a:rPr lang="ru-RU" dirty="0"/>
              <a:t> </a:t>
            </a:r>
            <a:r>
              <a:rPr lang="ru-RU" dirty="0" err="1"/>
              <a:t>покрівлю</a:t>
            </a:r>
            <a:r>
              <a:rPr lang="ru-RU" dirty="0"/>
              <a:t> (на суму 586 000 грн.),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придбані</a:t>
            </a:r>
            <a:r>
              <a:rPr lang="ru-RU" dirty="0"/>
              <a:t>:</a:t>
            </a:r>
          </a:p>
          <a:p>
            <a:r>
              <a:rPr lang="ru-RU" dirty="0" err="1"/>
              <a:t>пральний</a:t>
            </a:r>
            <a:r>
              <a:rPr lang="ru-RU" dirty="0"/>
              <a:t> порошок, мило </a:t>
            </a:r>
            <a:r>
              <a:rPr lang="ru-RU" dirty="0" err="1"/>
              <a:t>господарче</a:t>
            </a:r>
            <a:r>
              <a:rPr lang="ru-RU" dirty="0"/>
              <a:t>, </a:t>
            </a:r>
            <a:r>
              <a:rPr lang="ru-RU" dirty="0" err="1"/>
              <a:t>туалетне</a:t>
            </a:r>
            <a:r>
              <a:rPr lang="ru-RU" dirty="0"/>
              <a:t>, </a:t>
            </a:r>
            <a:r>
              <a:rPr lang="ru-RU" dirty="0" err="1"/>
              <a:t>новохлор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в 4 </a:t>
            </a:r>
            <a:r>
              <a:rPr lang="ru-RU" dirty="0" err="1"/>
              <a:t>кварталі</a:t>
            </a:r>
            <a:r>
              <a:rPr lang="ru-RU" dirty="0"/>
              <a:t> 2019 за </a:t>
            </a:r>
            <a:r>
              <a:rPr lang="ru-RU" dirty="0" err="1"/>
              <a:t>бюджетні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придбано</a:t>
            </a:r>
            <a:r>
              <a:rPr lang="ru-RU" dirty="0"/>
              <a:t> </a:t>
            </a:r>
            <a:r>
              <a:rPr lang="ru-RU" dirty="0" err="1"/>
              <a:t>матеріальних</a:t>
            </a:r>
            <a:r>
              <a:rPr lang="ru-RU" dirty="0"/>
              <a:t> </a:t>
            </a:r>
            <a:r>
              <a:rPr lang="ru-RU" dirty="0" err="1"/>
              <a:t>цінностей</a:t>
            </a:r>
            <a:r>
              <a:rPr lang="ru-RU" dirty="0"/>
              <a:t> на суму 308376 грн. 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2894856" cy="217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7642"/>
            <a:ext cx="266429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4779" y="182763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6233" y="4080842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Блок-схема: перфолента 13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81566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32</a:t>
            </a:fld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3136"/>
            <a:ext cx="2687960" cy="201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01008"/>
            <a:ext cx="2125613" cy="253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9709" y="4420040"/>
            <a:ext cx="2951989" cy="221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44624"/>
            <a:ext cx="3635896" cy="11387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	</a:t>
            </a:r>
            <a:r>
              <a:rPr lang="ru-RU" sz="20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</a:t>
            </a:r>
            <a:r>
              <a:rPr lang="ru-RU" sz="2000" b="1" dirty="0" err="1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рамках</a:t>
            </a:r>
            <a:r>
              <a:rPr lang="ru-RU" sz="20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реалізації</a:t>
            </a:r>
            <a:r>
              <a:rPr lang="ru-RU" sz="20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програми</a:t>
            </a:r>
            <a:r>
              <a:rPr lang="ru-RU" sz="20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«Нова </a:t>
            </a:r>
            <a:r>
              <a:rPr lang="ru-RU" sz="20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українська</a:t>
            </a:r>
            <a:r>
              <a:rPr lang="ru-RU" sz="20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школа» </a:t>
            </a:r>
            <a:r>
              <a:rPr lang="ru-RU" sz="20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було</a:t>
            </a:r>
            <a:r>
              <a:rPr lang="ru-RU" sz="20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придбано</a:t>
            </a:r>
            <a:endParaRPr lang="ru-RU" sz="20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96753"/>
            <a:ext cx="4560168" cy="31393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/>
              <a:t>комплекти</a:t>
            </a:r>
            <a:r>
              <a:rPr lang="ru-RU" dirty="0"/>
              <a:t> (</a:t>
            </a:r>
            <a:r>
              <a:rPr lang="ru-RU" dirty="0" err="1"/>
              <a:t>парти</a:t>
            </a:r>
            <a:r>
              <a:rPr lang="ru-RU" dirty="0"/>
              <a:t> </a:t>
            </a:r>
            <a:r>
              <a:rPr lang="ru-RU" dirty="0" err="1"/>
              <a:t>одномісні</a:t>
            </a:r>
            <a:r>
              <a:rPr lang="ru-RU" dirty="0"/>
              <a:t> і </a:t>
            </a:r>
            <a:r>
              <a:rPr lang="ru-RU" dirty="0" err="1"/>
              <a:t>стільці</a:t>
            </a:r>
            <a:r>
              <a:rPr lang="ru-RU" dirty="0"/>
              <a:t>) – 156 шт., </a:t>
            </a:r>
          </a:p>
          <a:p>
            <a:pPr algn="ctr"/>
            <a:r>
              <a:rPr lang="ru-RU" dirty="0"/>
              <a:t>- </a:t>
            </a:r>
            <a:r>
              <a:rPr lang="ru-RU" dirty="0" err="1"/>
              <a:t>набори</a:t>
            </a:r>
            <a:r>
              <a:rPr lang="ru-RU" dirty="0"/>
              <a:t> «</a:t>
            </a:r>
            <a:r>
              <a:rPr lang="ru-RU" dirty="0" err="1"/>
              <a:t>Лего</a:t>
            </a:r>
            <a:r>
              <a:rPr lang="ru-RU" dirty="0"/>
              <a:t>» - 158 шт.</a:t>
            </a:r>
          </a:p>
          <a:p>
            <a:pPr algn="ctr"/>
            <a:r>
              <a:rPr lang="ru-RU" dirty="0"/>
              <a:t>- </a:t>
            </a:r>
            <a:r>
              <a:rPr lang="ru-RU" dirty="0" err="1"/>
              <a:t>комп’ютеризоване</a:t>
            </a:r>
            <a:r>
              <a:rPr lang="ru-RU" dirty="0"/>
              <a:t> </a:t>
            </a:r>
            <a:r>
              <a:rPr lang="ru-RU" dirty="0" err="1"/>
              <a:t>робоче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вчителя</a:t>
            </a:r>
            <a:r>
              <a:rPr lang="ru-RU" dirty="0"/>
              <a:t> – 6 шт.,</a:t>
            </a:r>
          </a:p>
          <a:p>
            <a:pPr algn="ctr"/>
            <a:r>
              <a:rPr lang="ru-RU" dirty="0"/>
              <a:t>- </a:t>
            </a:r>
            <a:r>
              <a:rPr lang="ru-RU" dirty="0" err="1"/>
              <a:t>стіл</a:t>
            </a:r>
            <a:r>
              <a:rPr lang="ru-RU" dirty="0"/>
              <a:t> для </a:t>
            </a:r>
            <a:r>
              <a:rPr lang="ru-RU" dirty="0" err="1"/>
              <a:t>вчителя</a:t>
            </a:r>
            <a:r>
              <a:rPr lang="ru-RU" dirty="0"/>
              <a:t> – 5 шт.</a:t>
            </a:r>
          </a:p>
          <a:p>
            <a:pPr algn="ctr"/>
            <a:r>
              <a:rPr lang="ru-RU" dirty="0"/>
              <a:t>- </a:t>
            </a:r>
            <a:r>
              <a:rPr lang="ru-RU" dirty="0" err="1"/>
              <a:t>фліпчарт</a:t>
            </a:r>
            <a:r>
              <a:rPr lang="ru-RU" dirty="0"/>
              <a:t> – 2 шт.,</a:t>
            </a:r>
          </a:p>
          <a:p>
            <a:pPr algn="ctr"/>
            <a:r>
              <a:rPr lang="ru-RU" dirty="0"/>
              <a:t>- </a:t>
            </a:r>
            <a:r>
              <a:rPr lang="ru-RU" dirty="0" err="1"/>
              <a:t>мультимедійний</a:t>
            </a:r>
            <a:r>
              <a:rPr lang="ru-RU" dirty="0"/>
              <a:t> проектор – 1 шт., </a:t>
            </a:r>
          </a:p>
          <a:p>
            <a:pPr algn="ctr"/>
            <a:r>
              <a:rPr lang="ru-RU" dirty="0"/>
              <a:t>- килим для </a:t>
            </a:r>
            <a:r>
              <a:rPr lang="ru-RU" dirty="0" err="1"/>
              <a:t>підлоги</a:t>
            </a:r>
            <a:r>
              <a:rPr lang="ru-RU" dirty="0"/>
              <a:t> – 2 шт., </a:t>
            </a:r>
          </a:p>
          <a:p>
            <a:pPr algn="ctr"/>
            <a:r>
              <a:rPr lang="ru-RU" dirty="0"/>
              <a:t>- пуф-</a:t>
            </a:r>
            <a:r>
              <a:rPr lang="ru-RU" dirty="0" err="1"/>
              <a:t>крапля</a:t>
            </a:r>
            <a:r>
              <a:rPr lang="ru-RU" dirty="0"/>
              <a:t> – 1 шт., </a:t>
            </a:r>
          </a:p>
          <a:p>
            <a:pPr algn="ctr"/>
            <a:r>
              <a:rPr lang="ru-RU" dirty="0"/>
              <a:t>- </a:t>
            </a:r>
            <a:r>
              <a:rPr lang="ru-RU" dirty="0" err="1"/>
              <a:t>дидактичний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 –  5 шт.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Блок-схема: перфолента 8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8837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33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516467" y="60220"/>
            <a:ext cx="84582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Зростання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професійної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майстерності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педагогічних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працівників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33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96972" y="1014327"/>
            <a:ext cx="2548467" cy="1949006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54497" y="1014327"/>
            <a:ext cx="2548467" cy="194900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lromen\Desktop\лневники\photofile_1493109367_1464030608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05" y="1048390"/>
            <a:ext cx="2821320" cy="188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4100840"/>
              </p:ext>
            </p:extLst>
          </p:nvPr>
        </p:nvGraphicFramePr>
        <p:xfrm>
          <a:off x="2" y="3096842"/>
          <a:ext cx="7763935" cy="3761157"/>
        </p:xfrm>
        <a:graphic>
          <a:graphicData uri="http://schemas.openxmlformats.org/drawingml/2006/table">
            <a:tbl>
              <a:tblPr firstRow="1" firstCol="1" bandRow="1" bandCol="1">
                <a:tableStyleId>{21E4AEA4-8DFA-4A89-87EB-49C32662AFE0}</a:tableStyleId>
              </a:tblPr>
              <a:tblGrid>
                <a:gridCol w="719939"/>
                <a:gridCol w="748425"/>
                <a:gridCol w="856328"/>
                <a:gridCol w="733751"/>
                <a:gridCol w="1033292"/>
                <a:gridCol w="734612"/>
                <a:gridCol w="734612"/>
                <a:gridCol w="1101488"/>
                <a:gridCol w="1101488"/>
              </a:tblGrid>
              <a:tr h="469005"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Роки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effectLst/>
                        </a:rPr>
                        <a:t>Всього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Відмінник освіти України</a:t>
                      </a:r>
                    </a:p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effectLst/>
                        </a:rPr>
                        <a:t>Вчитель</a:t>
                      </a:r>
                      <a:r>
                        <a:rPr lang="ru-RU" sz="1400" dirty="0">
                          <a:effectLst/>
                        </a:rPr>
                        <a:t>-методист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Старший учитель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Категорія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Вища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Перша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Друга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effectLst/>
                        </a:rPr>
                        <a:t>Спеціаліст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7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7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7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77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7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93320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34</a:t>
            </a:fld>
            <a:endParaRPr lang="uk-UA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897093"/>
              </p:ext>
            </p:extLst>
          </p:nvPr>
        </p:nvGraphicFramePr>
        <p:xfrm>
          <a:off x="323527" y="3451979"/>
          <a:ext cx="5968614" cy="3008691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379927"/>
                <a:gridCol w="3163317"/>
                <a:gridCol w="970011"/>
                <a:gridCol w="1455359"/>
              </a:tblGrid>
              <a:tr h="4694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Зміст</a:t>
                      </a:r>
                      <a:r>
                        <a:rPr lang="ru-RU" sz="1400" b="1" dirty="0" smtClean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заходів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Термін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Відповідальний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80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956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Аналіз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роботи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гімназії</a:t>
                      </a:r>
                      <a:r>
                        <a:rPr lang="ru-RU" sz="1400" b="1" dirty="0">
                          <a:effectLst/>
                        </a:rPr>
                        <a:t> за 2017/2018 </a:t>
                      </a:r>
                      <a:r>
                        <a:rPr lang="ru-RU" sz="1400" b="1" dirty="0" err="1">
                          <a:effectLst/>
                        </a:rPr>
                        <a:t>навчальний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рік</a:t>
                      </a:r>
                      <a:r>
                        <a:rPr lang="ru-RU" sz="1400" b="1" dirty="0">
                          <a:effectLst/>
                        </a:rPr>
                        <a:t> та </a:t>
                      </a:r>
                      <a:r>
                        <a:rPr lang="ru-RU" sz="1400" b="1" dirty="0" err="1">
                          <a:effectLst/>
                        </a:rPr>
                        <a:t>завдання</a:t>
                      </a:r>
                      <a:r>
                        <a:rPr lang="ru-RU" sz="1400" b="1" dirty="0">
                          <a:effectLst/>
                        </a:rPr>
                        <a:t> на </a:t>
                      </a:r>
                      <a:r>
                        <a:rPr lang="ru-RU" sz="1400" b="1" dirty="0" err="1">
                          <a:effectLst/>
                        </a:rPr>
                        <a:t>новий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навчальний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рік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Серпень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Уткіна О.А.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956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Дорога у 5-й </a:t>
                      </a:r>
                      <a:r>
                        <a:rPr lang="ru-RU" sz="1400" b="1" dirty="0" err="1">
                          <a:effectLst/>
                        </a:rPr>
                        <a:t>клас</a:t>
                      </a:r>
                      <a:r>
                        <a:rPr lang="ru-RU" sz="1400" b="1" dirty="0">
                          <a:effectLst/>
                        </a:rPr>
                        <a:t>: </a:t>
                      </a:r>
                      <a:r>
                        <a:rPr lang="ru-RU" sz="1400" b="1" dirty="0" err="1">
                          <a:effectLst/>
                        </a:rPr>
                        <a:t>особливості</a:t>
                      </a:r>
                      <a:r>
                        <a:rPr lang="ru-RU" sz="1400" b="1" dirty="0">
                          <a:effectLst/>
                        </a:rPr>
                        <a:t>, </a:t>
                      </a:r>
                      <a:r>
                        <a:rPr lang="ru-RU" sz="1400" b="1" dirty="0" err="1">
                          <a:effectLst/>
                        </a:rPr>
                        <a:t>труднощі</a:t>
                      </a:r>
                      <a:r>
                        <a:rPr lang="ru-RU" sz="1400" b="1" dirty="0">
                          <a:effectLst/>
                        </a:rPr>
                        <a:t>, </a:t>
                      </a:r>
                      <a:r>
                        <a:rPr lang="ru-RU" sz="1400" b="1" dirty="0" err="1">
                          <a:effectLst/>
                        </a:rPr>
                        <a:t>проблеми</a:t>
                      </a:r>
                      <a:r>
                        <a:rPr lang="ru-RU" sz="1400" b="1" dirty="0">
                          <a:effectLst/>
                        </a:rPr>
                        <a:t> у </a:t>
                      </a:r>
                      <a:r>
                        <a:rPr lang="ru-RU" sz="1400" b="1" dirty="0" err="1">
                          <a:effectLst/>
                        </a:rPr>
                        <a:t>наступності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Листопад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Мощенок Н.Д.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956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Нова українська школа – це  школа для життя у </a:t>
                      </a:r>
                      <a:r>
                        <a:rPr lang="en-US" sz="1400" b="1">
                          <a:effectLst/>
                        </a:rPr>
                        <a:t>XXI</a:t>
                      </a:r>
                      <a:r>
                        <a:rPr lang="ru-RU" sz="1400" b="1">
                          <a:effectLst/>
                        </a:rPr>
                        <a:t> столітті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Січень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Сташкевич</a:t>
                      </a:r>
                      <a:r>
                        <a:rPr lang="ru-RU" sz="1400" b="1" dirty="0">
                          <a:effectLst/>
                        </a:rPr>
                        <a:t> О.П.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95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956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Вплив</a:t>
                      </a:r>
                      <a:r>
                        <a:rPr lang="ru-RU" sz="1400" b="1" dirty="0">
                          <a:effectLst/>
                        </a:rPr>
                        <a:t> учителя на </a:t>
                      </a:r>
                      <a:r>
                        <a:rPr lang="ru-RU" sz="1400" b="1" dirty="0" err="1">
                          <a:effectLst/>
                        </a:rPr>
                        <a:t>цінності</a:t>
                      </a:r>
                      <a:r>
                        <a:rPr lang="ru-RU" sz="1400" b="1" dirty="0">
                          <a:effectLst/>
                        </a:rPr>
                        <a:t> та </a:t>
                      </a:r>
                      <a:r>
                        <a:rPr lang="ru-RU" sz="1400" b="1" dirty="0" err="1">
                          <a:effectLst/>
                        </a:rPr>
                        <a:t>життєву</a:t>
                      </a:r>
                      <a:r>
                        <a:rPr lang="ru-RU" sz="1400" b="1" dirty="0">
                          <a:effectLst/>
                        </a:rPr>
                        <a:t> мету </a:t>
                      </a:r>
                      <a:r>
                        <a:rPr lang="ru-RU" sz="1400" b="1" dirty="0" err="1">
                          <a:effectLst/>
                        </a:rPr>
                        <a:t>дитини</a:t>
                      </a:r>
                      <a:r>
                        <a:rPr lang="ru-RU" sz="1400" b="1" dirty="0">
                          <a:effectLst/>
                        </a:rPr>
                        <a:t> в </a:t>
                      </a:r>
                      <a:r>
                        <a:rPr lang="ru-RU" sz="1400" b="1" dirty="0" err="1">
                          <a:effectLst/>
                        </a:rPr>
                        <a:t>умовах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Нової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української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err="1" smtClean="0">
                          <a:effectLst/>
                        </a:rPr>
                        <a:t>школи</a:t>
                      </a:r>
                      <a:r>
                        <a:rPr lang="uk-UA" sz="1400" b="1" dirty="0">
                          <a:effectLst/>
                        </a:rPr>
                        <a:t> 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Березень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Бухман О.Р.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528" y="323945"/>
            <a:ext cx="367240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	</a:t>
            </a:r>
            <a:r>
              <a:rPr lang="ru-RU" sz="3200" b="1" dirty="0" err="1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Педагогічні</a:t>
            </a:r>
            <a:r>
              <a:rPr lang="ru-RU" sz="32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ради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59632"/>
            <a:ext cx="2831976" cy="212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1" y="3284984"/>
            <a:ext cx="252028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Блок-схема: перфолента 8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760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35</a:t>
            </a:fld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82249" y="188640"/>
            <a:ext cx="3093607" cy="2304256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40063" y="1340768"/>
            <a:ext cx="3520811" cy="23549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104458" y="188640"/>
            <a:ext cx="2997201" cy="10772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002060"/>
                </a:solidFill>
                <a:latin typeface="Bickham Script Two" pitchFamily="66" charset="0"/>
              </a:rPr>
              <a:t>Семінари-практикуми</a:t>
            </a:r>
            <a:endParaRPr lang="ru-RU" altLang="ru-RU" b="1" dirty="0">
              <a:solidFill>
                <a:srgbClr val="002060"/>
              </a:solidFill>
              <a:latin typeface="Bickham Script Two" pitchFamily="66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100392" y="6237312"/>
            <a:ext cx="838200" cy="423334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35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946687"/>
              </p:ext>
            </p:extLst>
          </p:nvPr>
        </p:nvGraphicFramePr>
        <p:xfrm>
          <a:off x="179512" y="3789040"/>
          <a:ext cx="6120680" cy="2944368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389606"/>
                <a:gridCol w="3243911"/>
                <a:gridCol w="994725"/>
                <a:gridCol w="1492438"/>
              </a:tblGrid>
              <a:tr h="403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Зміст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заходів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Термін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Відповідальний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6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Самоосвіта</a:t>
                      </a:r>
                      <a:r>
                        <a:rPr lang="ru-RU" sz="1400" dirty="0">
                          <a:effectLst/>
                        </a:rPr>
                        <a:t> – одна </a:t>
                      </a:r>
                      <a:r>
                        <a:rPr lang="ru-RU" sz="1400" dirty="0" err="1">
                          <a:effectLst/>
                        </a:rPr>
                        <a:t>із</a:t>
                      </a:r>
                      <a:r>
                        <a:rPr lang="ru-RU" sz="1400" dirty="0">
                          <a:effectLst/>
                        </a:rPr>
                        <a:t> форм </a:t>
                      </a:r>
                      <a:r>
                        <a:rPr lang="ru-RU" sz="1400" dirty="0" err="1">
                          <a:effectLst/>
                        </a:rPr>
                        <a:t>індивідуальної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методичної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діяльності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педагогів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Жовтень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Чекалова С.В.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342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Формуємо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професійні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компетенції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  <a:r>
                        <a:rPr lang="ru-RU" sz="1400" dirty="0" err="1">
                          <a:effectLst/>
                        </a:rPr>
                        <a:t>Новинна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грамотність</a:t>
                      </a:r>
                      <a:r>
                        <a:rPr lang="ru-RU" sz="1400" dirty="0">
                          <a:effectLst/>
                        </a:rPr>
                        <a:t> педагога: </a:t>
                      </a:r>
                      <a:r>
                        <a:rPr lang="ru-RU" sz="1400" dirty="0" err="1">
                          <a:effectLst/>
                        </a:rPr>
                        <a:t>навчаємось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аби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навчати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Грудень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Крамаровська С.М.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49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Розвиток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креативних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здібностей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учнів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Лютий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Асєєва М.П.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6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Самоосвіта</a:t>
                      </a:r>
                      <a:r>
                        <a:rPr lang="ru-RU" sz="1400" dirty="0">
                          <a:effectLst/>
                        </a:rPr>
                        <a:t> – одна </a:t>
                      </a:r>
                      <a:r>
                        <a:rPr lang="ru-RU" sz="1400" dirty="0" err="1">
                          <a:effectLst/>
                        </a:rPr>
                        <a:t>із</a:t>
                      </a:r>
                      <a:r>
                        <a:rPr lang="ru-RU" sz="1400" dirty="0">
                          <a:effectLst/>
                        </a:rPr>
                        <a:t> форм </a:t>
                      </a:r>
                      <a:r>
                        <a:rPr lang="ru-RU" sz="1400" dirty="0" err="1">
                          <a:effectLst/>
                        </a:rPr>
                        <a:t>індивідуальної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методичної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діяльності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педагогів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Жовтень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Чекалова</a:t>
                      </a:r>
                      <a:r>
                        <a:rPr lang="ru-RU" sz="1400" dirty="0">
                          <a:effectLst/>
                        </a:rPr>
                        <a:t> С.В.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04629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36</a:t>
            </a:fld>
            <a:endParaRPr lang="uk-UA"/>
          </a:p>
        </p:txBody>
      </p:sp>
      <p:sp>
        <p:nvSpPr>
          <p:cNvPr id="4" name="Пятиугольник 3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36</a:t>
            </a:r>
            <a:endParaRPr lang="ru-RU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37</a:t>
            </a:r>
            <a:endParaRPr lang="ru-RU" dirty="0"/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57327" y="2780928"/>
            <a:ext cx="3666661" cy="3903533"/>
            <a:chOff x="-173" y="1680"/>
            <a:chExt cx="2113" cy="1968"/>
          </a:xfrm>
        </p:grpSpPr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576" y="1680"/>
              <a:ext cx="1152" cy="196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Verdana" pitchFamily="34" charset="0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-173" y="1898"/>
              <a:ext cx="2113" cy="1272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 dirty="0" err="1" smtClean="0">
                  <a:solidFill>
                    <a:schemeClr val="bg1"/>
                  </a:solidFill>
                  <a:latin typeface="Verdana" pitchFamily="34" charset="0"/>
                </a:rPr>
                <a:t>Діти</a:t>
              </a:r>
              <a:r>
                <a:rPr lang="ru-RU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пільгової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 smtClean="0">
                  <a:solidFill>
                    <a:schemeClr val="bg1"/>
                  </a:solidFill>
                  <a:latin typeface="Verdana" pitchFamily="34" charset="0"/>
                </a:rPr>
                <a:t>категорії</a:t>
              </a:r>
              <a:endParaRPr lang="ru-RU" altLang="ru-RU" sz="12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 smtClean="0">
                  <a:solidFill>
                    <a:schemeClr val="bg1"/>
                  </a:solidFill>
                  <a:latin typeface="Verdana" pitchFamily="34" charset="0"/>
                </a:rPr>
                <a:t>забезпечені</a:t>
              </a:r>
              <a:r>
                <a:rPr lang="ru-RU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матеріальною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 smtClean="0">
                  <a:solidFill>
                    <a:schemeClr val="bg1"/>
                  </a:solidFill>
                  <a:latin typeface="Verdana" pitchFamily="34" charset="0"/>
                </a:rPr>
                <a:t>допомогою</a:t>
              </a:r>
              <a:endParaRPr lang="ru-RU" altLang="ru-RU" sz="12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1200" b="1" dirty="0">
                  <a:solidFill>
                    <a:schemeClr val="bg1"/>
                  </a:solidFill>
                  <a:latin typeface="Verdana" pitchFamily="34" charset="0"/>
                </a:rPr>
                <a:t>5400грн</a:t>
              </a:r>
              <a:r>
                <a:rPr lang="uk-UA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.</a:t>
              </a:r>
              <a:endParaRPr lang="ru-RU" altLang="ru-RU" sz="12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безкоштовним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 smtClean="0">
                  <a:solidFill>
                    <a:schemeClr val="bg1"/>
                  </a:solidFill>
                  <a:latin typeface="Verdana" pitchFamily="34" charset="0"/>
                </a:rPr>
                <a:t>гарячим</a:t>
              </a:r>
              <a:endParaRPr lang="ru-RU" altLang="ru-RU" sz="12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харчуванням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в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їдальні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гімназії</a:t>
              </a:r>
              <a:r>
                <a:rPr lang="ru-RU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2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Єдиними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квитками</a:t>
              </a:r>
              <a:r>
                <a:rPr lang="ru-RU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2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 dirty="0" err="1" smtClean="0">
                  <a:solidFill>
                    <a:schemeClr val="bg1"/>
                  </a:solidFill>
                  <a:latin typeface="Verdana" pitchFamily="34" charset="0"/>
                </a:rPr>
                <a:t>кошти</a:t>
              </a:r>
              <a:r>
                <a:rPr lang="ru-RU" altLang="ru-RU" sz="12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для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придбання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зимового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взуття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4500 грн.;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кошти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для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придбання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шкільної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200" b="1" dirty="0" err="1">
                  <a:solidFill>
                    <a:schemeClr val="bg1"/>
                  </a:solidFill>
                  <a:latin typeface="Verdana" pitchFamily="34" charset="0"/>
                </a:rPr>
                <a:t>форми</a:t>
              </a:r>
              <a:r>
                <a:rPr lang="ru-RU" altLang="ru-RU" sz="1200" b="1" dirty="0">
                  <a:solidFill>
                    <a:schemeClr val="bg1"/>
                  </a:solidFill>
                  <a:latin typeface="Verdana" pitchFamily="34" charset="0"/>
                </a:rPr>
                <a:t> 1980 грн</a:t>
              </a: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.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91386" y="254955"/>
            <a:ext cx="8935681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	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Соціальний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захист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збереження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та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зміцнення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здоров’я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учнів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та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педагогічних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працівників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412776"/>
            <a:ext cx="4572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err="1"/>
              <a:t>Усього</a:t>
            </a:r>
            <a:r>
              <a:rPr lang="ru-RU" dirty="0"/>
              <a:t> на </a:t>
            </a:r>
            <a:r>
              <a:rPr lang="ru-RU" dirty="0" err="1"/>
              <a:t>харчування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ХГ № 172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місцевого</a:t>
            </a:r>
            <a:r>
              <a:rPr lang="ru-RU" dirty="0"/>
              <a:t> бюджету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витрачено</a:t>
            </a:r>
            <a:r>
              <a:rPr lang="ru-RU" dirty="0"/>
              <a:t> – 1001088 грн. 42 коп.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64496" y="4653136"/>
            <a:ext cx="457200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/>
              <a:t> У 2018/2019 </a:t>
            </a:r>
            <a:r>
              <a:rPr lang="ru-RU" dirty="0" err="1"/>
              <a:t>навчальному</a:t>
            </a:r>
            <a:r>
              <a:rPr lang="ru-RU" dirty="0"/>
              <a:t> </a:t>
            </a:r>
            <a:r>
              <a:rPr lang="ru-RU" dirty="0" err="1"/>
              <a:t>році</a:t>
            </a:r>
            <a:r>
              <a:rPr lang="ru-RU" dirty="0"/>
              <a:t>  </a:t>
            </a:r>
            <a:r>
              <a:rPr lang="ru-RU" dirty="0" err="1"/>
              <a:t>організовано</a:t>
            </a:r>
            <a:r>
              <a:rPr lang="ru-RU" dirty="0"/>
              <a:t> </a:t>
            </a:r>
            <a:r>
              <a:rPr lang="ru-RU" dirty="0" err="1"/>
              <a:t>відпочинок</a:t>
            </a:r>
            <a:r>
              <a:rPr lang="ru-RU" dirty="0"/>
              <a:t> </a:t>
            </a:r>
            <a:r>
              <a:rPr lang="ru-RU" dirty="0" err="1"/>
              <a:t>школярів</a:t>
            </a:r>
            <a:r>
              <a:rPr lang="ru-RU" dirty="0"/>
              <a:t> у </a:t>
            </a:r>
            <a:r>
              <a:rPr lang="ru-RU" dirty="0" err="1"/>
              <a:t>пришкільному</a:t>
            </a:r>
            <a:r>
              <a:rPr lang="ru-RU" dirty="0"/>
              <a:t> </a:t>
            </a:r>
            <a:r>
              <a:rPr lang="ru-RU" dirty="0" err="1"/>
              <a:t>таборі</a:t>
            </a:r>
            <a:r>
              <a:rPr lang="ru-RU" dirty="0"/>
              <a:t> </a:t>
            </a:r>
            <a:r>
              <a:rPr lang="ru-RU" dirty="0" err="1"/>
              <a:t>відпочинку</a:t>
            </a:r>
            <a:r>
              <a:rPr lang="ru-RU" dirty="0"/>
              <a:t> з </a:t>
            </a:r>
            <a:r>
              <a:rPr lang="ru-RU" dirty="0" err="1"/>
              <a:t>денним</a:t>
            </a:r>
            <a:r>
              <a:rPr lang="ru-RU" dirty="0"/>
              <a:t> </a:t>
            </a:r>
            <a:r>
              <a:rPr lang="ru-RU" dirty="0" err="1"/>
              <a:t>перебуванням</a:t>
            </a:r>
            <a:r>
              <a:rPr lang="ru-RU" dirty="0"/>
              <a:t> «Сонечко». </a:t>
            </a:r>
            <a:r>
              <a:rPr lang="ru-RU" dirty="0" err="1"/>
              <a:t>Усього</a:t>
            </a:r>
            <a:r>
              <a:rPr lang="ru-RU" dirty="0"/>
              <a:t>  </a:t>
            </a:r>
            <a:r>
              <a:rPr lang="ru-RU" dirty="0" err="1"/>
              <a:t>охоплено</a:t>
            </a:r>
            <a:r>
              <a:rPr lang="ru-RU" dirty="0"/>
              <a:t> 449 </a:t>
            </a:r>
            <a:r>
              <a:rPr lang="ru-RU" dirty="0" err="1"/>
              <a:t>учнів</a:t>
            </a:r>
            <a:r>
              <a:rPr lang="ru-RU" dirty="0"/>
              <a:t>.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</a:t>
            </a:r>
            <a:r>
              <a:rPr lang="ru-RU" dirty="0" err="1"/>
              <a:t>оздоровлюються</a:t>
            </a:r>
            <a:r>
              <a:rPr lang="ru-RU" dirty="0"/>
              <a:t>  20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пільгового</a:t>
            </a:r>
            <a:r>
              <a:rPr lang="ru-RU" dirty="0"/>
              <a:t> контингенту.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1369799"/>
            <a:ext cx="3096344" cy="31393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Учні</a:t>
            </a:r>
            <a:r>
              <a:rPr lang="ru-RU" dirty="0"/>
              <a:t> </a:t>
            </a:r>
            <a:r>
              <a:rPr lang="ru-RU" dirty="0" err="1"/>
              <a:t>пільгового</a:t>
            </a:r>
            <a:r>
              <a:rPr lang="ru-RU" dirty="0"/>
              <a:t> контингенту </a:t>
            </a:r>
            <a:r>
              <a:rPr lang="ru-RU" dirty="0" err="1"/>
              <a:t>харчувались</a:t>
            </a:r>
            <a:r>
              <a:rPr lang="ru-RU" dirty="0"/>
              <a:t> за </a:t>
            </a:r>
            <a:r>
              <a:rPr lang="ru-RU" dirty="0" err="1"/>
              <a:t>бюджетні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.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діти</a:t>
            </a:r>
            <a:r>
              <a:rPr lang="ru-RU" dirty="0"/>
              <a:t> 1-4 </a:t>
            </a:r>
            <a:r>
              <a:rPr lang="ru-RU" dirty="0" err="1"/>
              <a:t>класів</a:t>
            </a:r>
            <a:r>
              <a:rPr lang="ru-RU" dirty="0"/>
              <a:t> </a:t>
            </a:r>
            <a:r>
              <a:rPr lang="ru-RU" dirty="0" err="1"/>
              <a:t>харчувалися</a:t>
            </a:r>
            <a:r>
              <a:rPr lang="ru-RU" dirty="0"/>
              <a:t> за </a:t>
            </a:r>
            <a:r>
              <a:rPr lang="ru-RU" dirty="0" err="1"/>
              <a:t>бюджетні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 з </a:t>
            </a:r>
            <a:r>
              <a:rPr lang="ru-RU" dirty="0" err="1"/>
              <a:t>розрахунку</a:t>
            </a:r>
            <a:r>
              <a:rPr lang="ru-RU" dirty="0"/>
              <a:t> </a:t>
            </a:r>
            <a:r>
              <a:rPr lang="ru-RU" dirty="0" err="1"/>
              <a:t>вартості</a:t>
            </a:r>
            <a:r>
              <a:rPr lang="ru-RU" dirty="0"/>
              <a:t> </a:t>
            </a:r>
            <a:r>
              <a:rPr lang="ru-RU" dirty="0" err="1"/>
              <a:t>сніданку</a:t>
            </a:r>
            <a:r>
              <a:rPr lang="ru-RU" dirty="0"/>
              <a:t>  з 21.01.2019 року – 11.00 грн., </a:t>
            </a:r>
            <a:r>
              <a:rPr lang="ru-RU" dirty="0" err="1"/>
              <a:t>обіду</a:t>
            </a:r>
            <a:r>
              <a:rPr lang="ru-RU" dirty="0"/>
              <a:t> – 15.00 </a:t>
            </a:r>
            <a:r>
              <a:rPr lang="ru-RU" dirty="0" err="1"/>
              <a:t>грн</a:t>
            </a:r>
            <a:endParaRPr lang="ru-RU" dirty="0"/>
          </a:p>
          <a:p>
            <a:r>
              <a:rPr lang="ru-RU" dirty="0" err="1"/>
              <a:t>Учні</a:t>
            </a:r>
            <a:r>
              <a:rPr lang="ru-RU" dirty="0"/>
              <a:t> 1-х </a:t>
            </a:r>
            <a:r>
              <a:rPr lang="ru-RU" dirty="0" err="1"/>
              <a:t>класів</a:t>
            </a:r>
            <a:r>
              <a:rPr lang="ru-RU" dirty="0"/>
              <a:t> </a:t>
            </a: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заявами</a:t>
            </a:r>
            <a:r>
              <a:rPr lang="ru-RU" dirty="0"/>
              <a:t> </a:t>
            </a:r>
            <a:r>
              <a:rPr lang="ru-RU" dirty="0" err="1"/>
              <a:t>батьків</a:t>
            </a:r>
            <a:r>
              <a:rPr lang="ru-RU" dirty="0"/>
              <a:t> </a:t>
            </a:r>
            <a:r>
              <a:rPr lang="ru-RU" dirty="0" err="1"/>
              <a:t>харчувалися</a:t>
            </a:r>
            <a:r>
              <a:rPr lang="ru-RU" dirty="0"/>
              <a:t> молоком  за </a:t>
            </a:r>
            <a:r>
              <a:rPr lang="ru-RU" dirty="0" err="1"/>
              <a:t>бюджетні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 з </a:t>
            </a:r>
            <a:r>
              <a:rPr lang="ru-RU" dirty="0" err="1"/>
              <a:t>розрахунку</a:t>
            </a:r>
            <a:r>
              <a:rPr lang="ru-RU" dirty="0"/>
              <a:t> – 7.00 грн. </a:t>
            </a: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1640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37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1115616" y="44624"/>
            <a:ext cx="736772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54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Дотримання</a:t>
            </a:r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правопорядку</a:t>
            </a:r>
            <a:endParaRPr lang="ru-RU" sz="54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02597" y="908720"/>
            <a:ext cx="420692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На </a:t>
            </a:r>
            <a:r>
              <a:rPr lang="ru-RU" dirty="0" err="1"/>
              <a:t>обліку</a:t>
            </a:r>
            <a:r>
              <a:rPr lang="ru-RU" dirty="0"/>
              <a:t> в </a:t>
            </a:r>
            <a:r>
              <a:rPr lang="ru-RU" dirty="0" err="1"/>
              <a:t>гімназії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7 </a:t>
            </a:r>
            <a:r>
              <a:rPr lang="ru-RU" dirty="0" err="1"/>
              <a:t>учнів</a:t>
            </a:r>
            <a:r>
              <a:rPr lang="ru-RU" dirty="0"/>
              <a:t>, </a:t>
            </a:r>
            <a:endParaRPr lang="ru-RU" dirty="0" smtClean="0"/>
          </a:p>
          <a:p>
            <a:pPr algn="ctr"/>
            <a:r>
              <a:rPr lang="ru-RU" dirty="0" smtClean="0"/>
              <a:t>на </a:t>
            </a:r>
            <a:r>
              <a:rPr lang="ru-RU" dirty="0" err="1"/>
              <a:t>обліку</a:t>
            </a:r>
            <a:r>
              <a:rPr lang="ru-RU" dirty="0"/>
              <a:t> в </a:t>
            </a:r>
            <a:r>
              <a:rPr lang="ru-RU" dirty="0" err="1"/>
              <a:t>ювенальній</a:t>
            </a:r>
            <a:r>
              <a:rPr lang="ru-RU" dirty="0"/>
              <a:t> </a:t>
            </a:r>
            <a:r>
              <a:rPr lang="ru-RU" dirty="0" err="1"/>
              <a:t>превенції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dirty="0" err="1" smtClean="0"/>
              <a:t>Київського</a:t>
            </a:r>
            <a:r>
              <a:rPr lang="ru-RU" dirty="0" smtClean="0"/>
              <a:t> </a:t>
            </a:r>
            <a:r>
              <a:rPr lang="ru-RU" dirty="0"/>
              <a:t>ВП ГУНП в </a:t>
            </a:r>
            <a:r>
              <a:rPr lang="ru-RU" dirty="0" err="1"/>
              <a:t>Харківській</a:t>
            </a:r>
            <a:r>
              <a:rPr lang="ru-RU" dirty="0"/>
              <a:t> </a:t>
            </a:r>
            <a:r>
              <a:rPr lang="ru-RU" dirty="0" err="1" smtClean="0"/>
              <a:t>області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/>
              <a:t>у 2018/2019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гімназії</a:t>
            </a:r>
            <a:r>
              <a:rPr lang="ru-RU" dirty="0"/>
              <a:t> </a:t>
            </a:r>
            <a:r>
              <a:rPr lang="ru-RU" dirty="0" err="1"/>
              <a:t>немає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48891"/>
            <a:ext cx="7301086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838" b="100000" l="1026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6510" y="2172987"/>
            <a:ext cx="3058911" cy="468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Блок-схема: перфолента 7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0273719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38</a:t>
            </a:fld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4159" y="-27384"/>
            <a:ext cx="8552908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Дисциплінарна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практика та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аналіз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звернень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громадян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питань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діяльності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навчального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заклад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7974418" y="6174693"/>
            <a:ext cx="1093381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38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3405" y="1196752"/>
            <a:ext cx="8484781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Протягом</a:t>
            </a:r>
            <a:r>
              <a:rPr lang="ru-RU" sz="2000" b="1" dirty="0"/>
              <a:t> року до </a:t>
            </a:r>
            <a:r>
              <a:rPr lang="ru-RU" sz="2000" b="1" dirty="0" err="1"/>
              <a:t>адміністрації</a:t>
            </a:r>
            <a:r>
              <a:rPr lang="ru-RU" sz="2000" b="1" dirty="0"/>
              <a:t> </a:t>
            </a:r>
            <a:r>
              <a:rPr lang="ru-RU" sz="2000" b="1" dirty="0" err="1"/>
              <a:t>гімназії</a:t>
            </a:r>
            <a:r>
              <a:rPr lang="ru-RU" sz="2000" b="1" dirty="0"/>
              <a:t> </a:t>
            </a:r>
            <a:r>
              <a:rPr lang="ru-RU" sz="2000" b="1" dirty="0" err="1"/>
              <a:t>надійшло</a:t>
            </a:r>
            <a:r>
              <a:rPr lang="ru-RU" sz="2000" b="1" dirty="0"/>
              <a:t> 1 </a:t>
            </a:r>
            <a:r>
              <a:rPr lang="ru-RU" sz="2000" b="1" dirty="0" err="1"/>
              <a:t>звернення</a:t>
            </a:r>
            <a:r>
              <a:rPr lang="ru-RU" sz="2000" b="1" dirty="0"/>
              <a:t> та 2 </a:t>
            </a:r>
            <a:r>
              <a:rPr lang="ru-RU" sz="2000" b="1" dirty="0" err="1"/>
              <a:t>адвокатських</a:t>
            </a:r>
            <a:r>
              <a:rPr lang="ru-RU" sz="2000" b="1" dirty="0"/>
              <a:t> запита</a:t>
            </a:r>
            <a:r>
              <a:rPr lang="ru-RU" sz="2000" dirty="0"/>
              <a:t>. </a:t>
            </a:r>
            <a:endParaRPr lang="ru-RU" sz="20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3404" y="1988840"/>
            <a:ext cx="3458516" cy="2304256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03648" y="4409095"/>
            <a:ext cx="3807005" cy="244890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20809111">
            <a:off x="2828792" y="3171920"/>
            <a:ext cx="5647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Monotype Corsiva" panose="03010101010201010101" pitchFamily="66" charset="0"/>
              </a:rPr>
              <a:t>Звернення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щодо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проведення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театралізованих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вистав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під</a:t>
            </a:r>
            <a:r>
              <a:rPr lang="ru-RU" sz="2400" dirty="0">
                <a:latin typeface="Monotype Corsiva" panose="03010101010201010101" pitchFamily="66" charset="0"/>
              </a:rPr>
              <a:t> час </a:t>
            </a:r>
            <a:r>
              <a:rPr lang="ru-RU" sz="2400" dirty="0" err="1">
                <a:latin typeface="Monotype Corsiva" panose="03010101010201010101" pitchFamily="66" charset="0"/>
              </a:rPr>
              <a:t>освітнього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процесу</a:t>
            </a:r>
            <a:r>
              <a:rPr lang="ru-RU" sz="2400" dirty="0">
                <a:latin typeface="Monotype Corsiva" panose="03010101010201010101" pitchFamily="66" charset="0"/>
              </a:rPr>
              <a:t> та </a:t>
            </a:r>
            <a:r>
              <a:rPr lang="ru-RU" sz="2400" dirty="0" err="1">
                <a:latin typeface="Monotype Corsiva" panose="03010101010201010101" pitchFamily="66" charset="0"/>
              </a:rPr>
              <a:t>адвокатські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запити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щодо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надання</a:t>
            </a:r>
            <a:r>
              <a:rPr lang="ru-RU" sz="2400" dirty="0">
                <a:latin typeface="Monotype Corsiva" panose="03010101010201010101" pitchFamily="66" charset="0"/>
              </a:rPr>
              <a:t> характеристик родин. 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За </a:t>
            </a:r>
            <a:r>
              <a:rPr lang="ru-RU" sz="2400" dirty="0" err="1">
                <a:latin typeface="Monotype Corsiva" panose="03010101010201010101" pitchFamily="66" charset="0"/>
              </a:rPr>
              <a:t>всіма</a:t>
            </a:r>
            <a:r>
              <a:rPr lang="ru-RU" sz="2400" dirty="0">
                <a:latin typeface="Monotype Corsiva" panose="03010101010201010101" pitchFamily="66" charset="0"/>
              </a:rPr>
              <a:t>   </a:t>
            </a:r>
            <a:r>
              <a:rPr lang="ru-RU" sz="2400" dirty="0" err="1">
                <a:latin typeface="Monotype Corsiva" panose="03010101010201010101" pitchFamily="66" charset="0"/>
              </a:rPr>
              <a:t>зверненням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були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надані</a:t>
            </a:r>
            <a:r>
              <a:rPr lang="ru-RU" sz="2400" dirty="0">
                <a:latin typeface="Monotype Corsiva" panose="03010101010201010101" pitchFamily="66" charset="0"/>
              </a:rPr>
              <a:t>  </a:t>
            </a:r>
            <a:r>
              <a:rPr lang="ru-RU" sz="2400" dirty="0" err="1">
                <a:latin typeface="Monotype Corsiva" panose="03010101010201010101" pitchFamily="66" charset="0"/>
              </a:rPr>
              <a:t>повні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відповіді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61256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39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88640"/>
            <a:ext cx="770485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Залучення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педагогічної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батьківської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громадськості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до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управління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гімназією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326679"/>
            <a:ext cx="2919232" cy="244827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4116288"/>
            <a:ext cx="2844316" cy="216024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1349549"/>
            <a:ext cx="3134072" cy="248825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4116288"/>
            <a:ext cx="3312368" cy="21602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81824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4</a:t>
            </a:fld>
            <a:endParaRPr lang="uk-UA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36512" y="1700808"/>
            <a:ext cx="9104053" cy="4109789"/>
            <a:chOff x="672" y="1240"/>
            <a:chExt cx="6419" cy="3037"/>
          </a:xfrm>
        </p:grpSpPr>
        <p:pic>
          <p:nvPicPr>
            <p:cNvPr id="5" name="Picture 5" descr="whiteline_00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" y="1370"/>
              <a:ext cx="1479" cy="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whiteline_0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" y="1625"/>
              <a:ext cx="1346" cy="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whiteline_0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" y="1897"/>
              <a:ext cx="919" cy="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672" y="1240"/>
              <a:ext cx="0" cy="20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683" y="3289"/>
              <a:ext cx="6408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726" y="2018"/>
              <a:ext cx="952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36 </a:t>
              </a:r>
              <a:r>
                <a:rPr lang="ru-RU" altLang="ru-RU" sz="14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класів</a:t>
              </a:r>
              <a:endPara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1040 </a:t>
              </a:r>
              <a:r>
                <a:rPr lang="ru-RU" altLang="ru-RU" sz="14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учня</a:t>
              </a:r>
              <a:endPara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28,9 </a:t>
              </a:r>
              <a:r>
                <a:rPr lang="ru-RU" altLang="ru-RU" sz="14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учнів</a:t>
              </a:r>
              <a:r>
                <a:rPr lang="ru-RU" altLang="ru-RU" sz="1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на </a:t>
              </a:r>
              <a:r>
                <a:rPr lang="ru-RU" altLang="ru-RU" sz="14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клас</a:t>
              </a:r>
              <a:endPara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1941" y="2941"/>
              <a:ext cx="0" cy="7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3356" y="2941"/>
              <a:ext cx="0" cy="7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726" y="3348"/>
              <a:ext cx="1159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15  </a:t>
              </a:r>
              <a:r>
                <a:rPr lang="uk-UA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2016</a:t>
              </a:r>
              <a:endPara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069" y="3663"/>
              <a:ext cx="1159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16 </a:t>
              </a:r>
              <a:r>
                <a:rPr lang="uk-UA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2017</a:t>
              </a:r>
              <a:endPara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3692" y="3556"/>
              <a:ext cx="1159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17 </a:t>
              </a:r>
              <a:r>
                <a:rPr lang="uk-UA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2018</a:t>
              </a:r>
              <a:endPara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8" descr="R_chevron0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" y="2322"/>
              <a:ext cx="30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9" descr="R_chevron0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" y="2322"/>
              <a:ext cx="304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Блок-схема: перфолента 17"/>
          <p:cNvSpPr/>
          <p:nvPr/>
        </p:nvSpPr>
        <p:spPr>
          <a:xfrm>
            <a:off x="8297823" y="6381328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4</a:t>
            </a:r>
            <a:endParaRPr lang="ru-RU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47632" y="6896"/>
            <a:ext cx="360838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296814" y="432768"/>
            <a:ext cx="6635663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Учнівський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ресурс </a:t>
            </a:r>
            <a:r>
              <a:rPr lang="ru-RU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гімназії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75275" y="2648099"/>
            <a:ext cx="2232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</a:rPr>
              <a:t>37 </a:t>
            </a:r>
            <a:r>
              <a:rPr lang="ru-RU" altLang="ru-RU" sz="1400" b="1" dirty="0" err="1">
                <a:solidFill>
                  <a:srgbClr val="000000"/>
                </a:solidFill>
                <a:latin typeface="Arial" pitchFamily="34" charset="0"/>
              </a:rPr>
              <a:t>класів</a:t>
            </a:r>
            <a:endParaRPr lang="ru-RU" altLang="ru-RU" sz="14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</a:rPr>
              <a:t>1040 </a:t>
            </a:r>
            <a:r>
              <a:rPr lang="ru-RU" altLang="ru-RU" sz="1400" b="1" dirty="0" err="1">
                <a:solidFill>
                  <a:srgbClr val="000000"/>
                </a:solidFill>
                <a:latin typeface="Arial" pitchFamily="34" charset="0"/>
              </a:rPr>
              <a:t>учня</a:t>
            </a:r>
            <a:endParaRPr lang="ru-RU" altLang="ru-RU" sz="14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</a:rPr>
              <a:t>28,1 </a:t>
            </a:r>
            <a:r>
              <a:rPr lang="ru-RU" altLang="ru-RU" sz="1400" b="1" dirty="0" err="1">
                <a:solidFill>
                  <a:srgbClr val="000000"/>
                </a:solidFill>
                <a:latin typeface="Arial" pitchFamily="34" charset="0"/>
              </a:rPr>
              <a:t>учнів</a:t>
            </a: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</a:rPr>
              <a:t> на </a:t>
            </a:r>
            <a:r>
              <a:rPr lang="ru-RU" altLang="ru-RU" sz="1400" b="1" dirty="0" err="1">
                <a:solidFill>
                  <a:srgbClr val="000000"/>
                </a:solidFill>
                <a:latin typeface="Arial" pitchFamily="34" charset="0"/>
              </a:rPr>
              <a:t>клас</a:t>
            </a:r>
            <a:endParaRPr lang="ru-RU" altLang="ru-RU" sz="1400" b="1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</a:pPr>
            <a:endParaRPr lang="ru-RU" altLang="ru-RU" dirty="0">
              <a:latin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84208" y="2360067"/>
            <a:ext cx="22320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1052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28,4учн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клас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ru-RU" altLang="ru-RU" dirty="0">
              <a:latin typeface="Arial" pitchFamily="34" charset="0"/>
            </a:endParaRPr>
          </a:p>
        </p:txBody>
      </p:sp>
      <p:pic>
        <p:nvPicPr>
          <p:cNvPr id="23" name="Picture 5" descr="whiteline_008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595" y="1700808"/>
            <a:ext cx="2235825" cy="223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8" descr="R_chevron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5555" y="3255121"/>
            <a:ext cx="423055" cy="47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061590" y="2372841"/>
            <a:ext cx="1596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1112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latin typeface="Impact" panose="020B0806030902050204" pitchFamily="34" charset="0"/>
              </a:rPr>
              <a:t>30,05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клас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7032649" y="4542219"/>
            <a:ext cx="16438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rgbClr val="6969B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uk-UA" alt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uk-UA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alt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en-US" altLang="ru-RU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6732240" y="4005064"/>
            <a:ext cx="0" cy="102169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0191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40</a:t>
            </a:fld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" y="4552034"/>
            <a:ext cx="3171669" cy="228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44624"/>
            <a:ext cx="83058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Головні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завдання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поставлені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перед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гімназією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виконані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створені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належні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умови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для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організації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навчально-виховного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процесу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3803" y="620688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ятиугольник 6"/>
          <p:cNvSpPr/>
          <p:nvPr/>
        </p:nvSpPr>
        <p:spPr>
          <a:xfrm>
            <a:off x="7812360" y="6326281"/>
            <a:ext cx="1093381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40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96752"/>
            <a:ext cx="3816424" cy="266429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25591" y="3927383"/>
            <a:ext cx="3816424" cy="266429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09883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5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1390845" y="221093"/>
            <a:ext cx="6583469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Облік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дітей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в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мікрорайоні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14400" y="1300421"/>
            <a:ext cx="3377936" cy="2243554"/>
          </a:xfrm>
          <a:prstGeom prst="roundRect">
            <a:avLst>
              <a:gd name="adj" fmla="val 11111"/>
            </a:avLst>
          </a:prstGeom>
          <a:ln w="762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435600" y="981592"/>
            <a:ext cx="3313113" cy="273685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7884910" y="6237312"/>
            <a:ext cx="1153212" cy="53215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5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35467" y="908720"/>
            <a:ext cx="224366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01.09.2018 р. </a:t>
            </a:r>
          </a:p>
          <a:p>
            <a:pPr algn="ctr"/>
            <a:r>
              <a:rPr lang="ru-RU" dirty="0" err="1" smtClean="0"/>
              <a:t>зараховано</a:t>
            </a:r>
            <a:r>
              <a:rPr lang="ru-RU" dirty="0" smtClean="0"/>
              <a:t> </a:t>
            </a:r>
            <a:r>
              <a:rPr lang="ru-RU" dirty="0"/>
              <a:t>1114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4244301"/>
              </p:ext>
            </p:extLst>
          </p:nvPr>
        </p:nvGraphicFramePr>
        <p:xfrm>
          <a:off x="2" y="3429000"/>
          <a:ext cx="5652118" cy="31073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13030"/>
                <a:gridCol w="1597194"/>
                <a:gridCol w="1735882"/>
                <a:gridCol w="906012"/>
              </a:tblGrid>
              <a:tr h="47169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Закінчили</a:t>
                      </a:r>
                      <a:r>
                        <a:rPr lang="ru-RU" dirty="0" smtClean="0"/>
                        <a:t> </a:t>
                      </a:r>
                    </a:p>
                    <a:p>
                      <a:r>
                        <a:rPr lang="ru-RU" dirty="0" smtClean="0"/>
                        <a:t>9 </a:t>
                      </a:r>
                      <a:r>
                        <a:rPr lang="ru-RU" dirty="0" err="1" smtClean="0"/>
                        <a:t>клас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Вступили до 10 </a:t>
                      </a:r>
                      <a:r>
                        <a:rPr lang="ru-RU" dirty="0" err="1" smtClean="0"/>
                        <a:t>класу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У %</a:t>
                      </a:r>
                      <a:endParaRPr lang="ru-RU" dirty="0"/>
                    </a:p>
                  </a:txBody>
                  <a:tcPr/>
                </a:tc>
              </a:tr>
              <a:tr h="29198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2013/2014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</a:tr>
              <a:tr h="29198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2014/2015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</a:tr>
              <a:tr h="29198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2015/2016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</a:tr>
              <a:tr h="29200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2016/2017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1662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2017/2018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63%</a:t>
                      </a:r>
                    </a:p>
                  </a:txBody>
                  <a:tcPr/>
                </a:tc>
              </a:tr>
              <a:tr h="292004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2018/2019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83%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81651" y="3851756"/>
            <a:ext cx="266681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24.05.2019р – 1112 </a:t>
            </a:r>
            <a:r>
              <a:rPr lang="ru-RU" dirty="0" err="1" smtClean="0"/>
              <a:t>учнів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348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6</a:t>
            </a:fld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45972"/>
            <a:ext cx="7776864" cy="561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119534"/>
            <a:ext cx="5569153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Спецкурси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за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вибором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факультативи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918573"/>
            <a:ext cx="9444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у 1-х </a:t>
            </a:r>
            <a:r>
              <a:rPr lang="ru-RU" dirty="0" err="1"/>
              <a:t>класах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97901" y="1979548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Impact" panose="020B0806030902050204" pitchFamily="34" charset="0"/>
              </a:rPr>
              <a:t>«Я </a:t>
            </a:r>
            <a:r>
              <a:rPr lang="ru-RU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досліджую</a:t>
            </a:r>
            <a:r>
              <a:rPr lang="ru-RU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світ</a:t>
            </a:r>
            <a:r>
              <a:rPr lang="ru-RU" sz="3600" dirty="0">
                <a:solidFill>
                  <a:srgbClr val="C00000"/>
                </a:solidFill>
                <a:latin typeface="Impact" panose="020B0806030902050204" pitchFamily="34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3789040"/>
            <a:ext cx="8724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у 2–4-х </a:t>
            </a:r>
            <a:r>
              <a:rPr lang="ru-RU" dirty="0" smtClean="0"/>
              <a:t> </a:t>
            </a:r>
            <a:r>
              <a:rPr lang="ru-RU" dirty="0" err="1"/>
              <a:t>класах</a:t>
            </a:r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50301" y="3717032"/>
            <a:ext cx="3130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«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Хореографія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12032" y="5590981"/>
            <a:ext cx="9444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у 2–3-х </a:t>
            </a:r>
            <a:r>
              <a:rPr lang="ru-RU" dirty="0" smtClean="0"/>
              <a:t> </a:t>
            </a:r>
            <a:r>
              <a:rPr lang="ru-RU" dirty="0" err="1"/>
              <a:t>класах</a:t>
            </a:r>
            <a:r>
              <a:rPr lang="ru-RU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5703639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«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Читаємо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,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розуміємо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, творимо» </a:t>
            </a:r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2550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7</a:t>
            </a:fld>
            <a:endParaRPr lang="uk-UA"/>
          </a:p>
        </p:txBody>
      </p:sp>
      <p:sp>
        <p:nvSpPr>
          <p:cNvPr id="4" name="Номер слайда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2C2C70-2A90-47DD-B4C7-2A4AE87F3363}" type="slidenum">
              <a:rPr lang="uk-UA" smtClean="0"/>
              <a:pPr/>
              <a:t>7</a:t>
            </a:fld>
            <a:endParaRPr lang="uk-UA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45972"/>
            <a:ext cx="7776864" cy="561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6" y="119534"/>
            <a:ext cx="5569153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Спецкурси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за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вибором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факультативи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918573"/>
            <a:ext cx="9444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у 4-х </a:t>
            </a:r>
            <a:r>
              <a:rPr lang="ru-RU" dirty="0" smtClean="0"/>
              <a:t> </a:t>
            </a:r>
            <a:r>
              <a:rPr lang="ru-RU" dirty="0" err="1"/>
              <a:t>класах</a:t>
            </a:r>
            <a:r>
              <a:rPr lang="ru-RU" dirty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97901" y="1979548"/>
            <a:ext cx="28973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Impact" panose="020B0806030902050204" pitchFamily="34" charset="0"/>
              </a:rPr>
              <a:t>«</a:t>
            </a:r>
            <a:r>
              <a:rPr lang="ru-RU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Мистецтво</a:t>
            </a:r>
            <a:r>
              <a:rPr lang="ru-RU" sz="3600" dirty="0">
                <a:solidFill>
                  <a:srgbClr val="C00000"/>
                </a:solidFill>
                <a:latin typeface="Impact" panose="020B0806030902050204" pitchFamily="34" charset="0"/>
              </a:rPr>
              <a:t>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3789040"/>
            <a:ext cx="87247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у 5-х, 7-х </a:t>
            </a:r>
            <a:r>
              <a:rPr lang="ru-RU" dirty="0" smtClean="0"/>
              <a:t>  </a:t>
            </a:r>
            <a:r>
              <a:rPr lang="ru-RU" dirty="0" err="1"/>
              <a:t>класах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50301" y="3717032"/>
            <a:ext cx="3734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«</a:t>
            </a: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Російська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ru-RU" sz="3600" dirty="0" err="1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мова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» 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12032" y="5590981"/>
            <a:ext cx="9444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у 5-х </a:t>
            </a:r>
            <a:r>
              <a:rPr lang="ru-RU" dirty="0" smtClean="0"/>
              <a:t>-</a:t>
            </a:r>
            <a:r>
              <a:rPr lang="ru-RU" dirty="0"/>
              <a:t>х </a:t>
            </a:r>
            <a:r>
              <a:rPr lang="ru-RU" dirty="0" smtClean="0"/>
              <a:t> </a:t>
            </a:r>
            <a:r>
              <a:rPr lang="ru-RU" dirty="0" err="1"/>
              <a:t>класах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59805" y="5589240"/>
            <a:ext cx="3900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«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Споживча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етика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» </a:t>
            </a: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6279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7816403"/>
            <a:ext cx="2133600" cy="365125"/>
          </a:xfrm>
        </p:spPr>
        <p:txBody>
          <a:bodyPr/>
          <a:lstStyle/>
          <a:p>
            <a:fld id="{C52C2C70-2A90-47DD-B4C7-2A4AE87F3363}" type="slidenum">
              <a:rPr lang="uk-UA" smtClean="0"/>
              <a:pPr/>
              <a:t>8</a:t>
            </a:fld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09" b="22813"/>
          <a:stretch/>
        </p:blipFill>
        <p:spPr bwMode="auto">
          <a:xfrm>
            <a:off x="36512" y="1473719"/>
            <a:ext cx="8969465" cy="528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08312" y="1720701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«</a:t>
            </a:r>
            <a:r>
              <a:rPr lang="uk-UA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Харківщинознавство</a:t>
            </a:r>
            <a:r>
              <a:rPr lang="uk-UA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» 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711409"/>
            <a:ext cx="136815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у</a:t>
            </a:r>
            <a:r>
              <a:rPr lang="uk-UA" dirty="0" smtClean="0"/>
              <a:t> </a:t>
            </a:r>
            <a:r>
              <a:rPr lang="uk-UA" dirty="0"/>
              <a:t>9-х класах 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431489"/>
            <a:ext cx="136815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у</a:t>
            </a:r>
            <a:r>
              <a:rPr lang="ru-RU" dirty="0" smtClean="0"/>
              <a:t> 10-х </a:t>
            </a:r>
            <a:r>
              <a:rPr lang="uk-UA" dirty="0" smtClean="0"/>
              <a:t>класах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8312" y="2472719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</a:rPr>
              <a:t>«Технології» та «Мистецтво»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147193"/>
            <a:ext cx="136815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у </a:t>
            </a:r>
            <a:r>
              <a:rPr lang="ru-RU" dirty="0"/>
              <a:t>2–5-х </a:t>
            </a:r>
            <a:r>
              <a:rPr lang="ru-RU" dirty="0" smtClean="0"/>
              <a:t> </a:t>
            </a:r>
            <a:r>
              <a:rPr lang="uk-UA" dirty="0"/>
              <a:t>класах 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8312" y="3264807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«Природознавство»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68252" y="3984887"/>
            <a:ext cx="4680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B050"/>
                </a:solidFill>
                <a:latin typeface="Impact" panose="020B0806030902050204" pitchFamily="34" charset="0"/>
              </a:rPr>
              <a:t>«Всесвітня історія. Історія України» </a:t>
            </a:r>
            <a:endParaRPr lang="ru-RU" sz="2000" b="1" dirty="0"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5" y="3880941"/>
            <a:ext cx="136815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у 6-х  </a:t>
            </a:r>
            <a:r>
              <a:rPr lang="uk-UA" dirty="0"/>
              <a:t>класах 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4529013"/>
            <a:ext cx="136815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у </a:t>
            </a:r>
            <a:r>
              <a:rPr lang="ru-RU" dirty="0"/>
              <a:t>5–9</a:t>
            </a:r>
            <a:r>
              <a:rPr lang="ru-RU" dirty="0" smtClean="0"/>
              <a:t>  </a:t>
            </a:r>
            <a:r>
              <a:rPr lang="uk-UA" dirty="0"/>
              <a:t>класах 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268252" y="4704967"/>
            <a:ext cx="4680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FFC000"/>
                </a:solidFill>
                <a:latin typeface="Impact" panose="020B0806030902050204" pitchFamily="34" charset="0"/>
              </a:rPr>
              <a:t>«Основи здоров’я» </a:t>
            </a:r>
            <a:endParaRPr lang="ru-RU" sz="2000" b="1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5250834"/>
            <a:ext cx="136815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у </a:t>
            </a:r>
            <a:r>
              <a:rPr lang="ru-RU" dirty="0"/>
              <a:t>10-А, 11-А </a:t>
            </a:r>
            <a:r>
              <a:rPr lang="ru-RU" dirty="0" smtClean="0"/>
              <a:t> </a:t>
            </a:r>
            <a:r>
              <a:rPr lang="uk-UA" dirty="0"/>
              <a:t>класах 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268252" y="5425047"/>
            <a:ext cx="4680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«Математика» 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6113189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Impact" panose="020B0806030902050204" pitchFamily="34" charset="0"/>
              </a:rPr>
              <a:t>«</a:t>
            </a:r>
            <a:r>
              <a:rPr lang="ru-RU" sz="2800" dirty="0" err="1">
                <a:solidFill>
                  <a:srgbClr val="FF0000"/>
                </a:solidFill>
                <a:latin typeface="Impact" panose="020B0806030902050204" pitchFamily="34" charset="0"/>
              </a:rPr>
              <a:t>Мистецтво</a:t>
            </a:r>
            <a:r>
              <a:rPr lang="ru-RU" sz="2800" dirty="0">
                <a:solidFill>
                  <a:srgbClr val="FF0000"/>
                </a:solidFill>
                <a:latin typeface="Impact" panose="020B0806030902050204" pitchFamily="34" charset="0"/>
              </a:rPr>
              <a:t>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6042922"/>
            <a:ext cx="136815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у 1–3 </a:t>
            </a:r>
            <a:r>
              <a:rPr lang="uk-UA" dirty="0" smtClean="0"/>
              <a:t>класах 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475656" y="119534"/>
            <a:ext cx="5569153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Спецкурси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за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вибором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факультативи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9" name="Блок-схема: перфолента 18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4590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9</a:t>
            </a:fld>
            <a:endParaRPr lang="uk-UA"/>
          </a:p>
        </p:txBody>
      </p:sp>
      <p:pic>
        <p:nvPicPr>
          <p:cNvPr id="3074" name="Picture 2" descr="فصلًا دراسيا جديد مليئ بالجد والإجتهاد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877820"/>
            <a:ext cx="4557143" cy="598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فصلًا دراسيا جديد مليئ بالجد والإجتهاد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4" y="908720"/>
            <a:ext cx="4564335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492896"/>
            <a:ext cx="34563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2–3-іх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класах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з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5-х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класах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з математики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 6-А,  6-Г 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класах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з 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іноземної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англійської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6-Б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з математики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6-В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з математики,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іноземної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англійської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зарубіжної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іноземної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англійської</a:t>
            </a:r>
            <a:endParaRPr lang="en-US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8-А, 8-Б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класах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з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іноземної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англійської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4263" y="2060849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8-В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з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52255" y="2780928"/>
            <a:ext cx="302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9-х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класах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з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іноземної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англійської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52254" y="3573016"/>
            <a:ext cx="3024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10-А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математики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52254" y="4365104"/>
            <a:ext cx="3024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  11-А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зарубіжної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математики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52254" y="5313982"/>
            <a:ext cx="302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11-Б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2223" y="119534"/>
            <a:ext cx="817602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одини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індивідуальних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та 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групових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занять</a:t>
            </a: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0995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1838</Words>
  <Application>Microsoft Office PowerPoint</Application>
  <PresentationFormat>Экран (4:3)</PresentationFormat>
  <Paragraphs>676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Тема Office</vt:lpstr>
      <vt:lpstr>Специальное оформление</vt:lpstr>
      <vt:lpstr>ЗВІТ  ДИРЕКТОРА  хг №172  Уткіної О.А. про діяльність у  2018/2019 н.р.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Admin</cp:lastModifiedBy>
  <cp:revision>60</cp:revision>
  <dcterms:created xsi:type="dcterms:W3CDTF">2009-01-08T12:15:48Z</dcterms:created>
  <dcterms:modified xsi:type="dcterms:W3CDTF">2019-06-04T13:56:06Z</dcterms:modified>
</cp:coreProperties>
</file>